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9" r:id="rId11"/>
    <p:sldId id="257" r:id="rId9"/>
    <p:sldId id="260" r:id="rId12"/>
    <p:sldId id="261" r:id="rId13"/>
    <p:sldId id="262" r:id="rId14"/>
    <p:sldId id="263" r:id="rId15"/>
    <p:sldId id="258" r:id="rId10"/>
    <p:sldId id="264" r:id="rId16"/>
    <p:sldId id="265"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chart>
    <c:autoTitleDeleted val="1"/>
    <c:plotArea>
      <c:barChart>
        <c:barDir val="col"/>
        <c:grouping val="clustered"/>
        <c:ser>
          <c:idx val="0"/>
          <c:order val="0"/>
          <c:tx>
            <c:strRef>
              <c:f>Sheet1!$B$1</c:f>
              <c:strCache>
                <c:ptCount val="1"/>
                <c:pt idx="0">
                  <c:v>MBC</c:v>
                </c:pt>
              </c:strCache>
            </c:strRef>
          </c:tx>
          <c:dPt>
            <c:idx val="0"/>
            <c:spPr>
              <a:solidFill>
                <a:srgbClr val="357C43"/>
              </a:solidFill>
              <a:ln>
                <a:noFill/>
              </a:ln>
            </c:spPr>
          </c:dPt>
          <c:dPt>
            <c:idx val="1"/>
            <c:spPr>
              <a:solidFill>
                <a:srgbClr val="90B6AA"/>
              </a:solidFill>
              <a:ln>
                <a:noFill/>
              </a:ln>
            </c:spPr>
          </c:dPt>
          <c:dPt>
            <c:idx val="2"/>
            <c:spPr>
              <a:solidFill>
                <a:srgbClr val="90B6AA"/>
              </a:solidFill>
              <a:ln>
                <a:noFill/>
              </a:ln>
            </c:spPr>
          </c:dPt>
          <c:dPt>
            <c:idx val="3"/>
            <c:spPr>
              <a:solidFill>
                <a:srgbClr val="90B6AA"/>
              </a:solidFill>
              <a:ln>
                <a:noFill/>
              </a:ln>
            </c:spPr>
          </c:dPt>
          <c:dLbls>
            <c:dLbl>
              <c:idx val="0"/>
              <c:tx>
                <c:rich>
                  <a:bodyPr/>
                  <a:lstStyle/>
                  <a:p>
                    <a:pPr>
                      <a:defRPr sz="1400">
                        <a:solidFill>
                          <a:srgbClr val="153734"/>
                        </a:solidFill>
                        <a:latin typeface="Arial"/>
                      </a:defRPr>
                    </a:pPr>
                    <a:r>
                      <a:t>94.6 ± 0.6</a:t>
                    </a:r>
                  </a:p>
                </c:rich>
              </c:tx>
              <c:showLegendKey val="0"/>
              <c:showVal val="1"/>
              <c:showCatName val="0"/>
              <c:showSerName val="0"/>
              <c:showPercent val="0"/>
              <c:showBubbleSize val="0"/>
            </c:dLbl>
            <c:dLbl>
              <c:idx val="1"/>
              <c:tx>
                <c:rich>
                  <a:bodyPr/>
                  <a:lstStyle/>
                  <a:p>
                    <a:pPr>
                      <a:defRPr sz="1400">
                        <a:solidFill>
                          <a:srgbClr val="153734"/>
                        </a:solidFill>
                        <a:latin typeface="Arial"/>
                      </a:defRPr>
                    </a:pPr>
                    <a:r>
                      <a:t>69.6 ± 4.5</a:t>
                    </a:r>
                  </a:p>
                </c:rich>
              </c:tx>
              <c:showLegendKey val="0"/>
              <c:showVal val="1"/>
              <c:showCatName val="0"/>
              <c:showSerName val="0"/>
              <c:showPercent val="0"/>
              <c:showBubbleSize val="0"/>
            </c:dLbl>
            <c:dLbl>
              <c:idx val="2"/>
              <c:tx>
                <c:rich>
                  <a:bodyPr/>
                  <a:lstStyle/>
                  <a:p>
                    <a:pPr>
                      <a:defRPr sz="1400">
                        <a:solidFill>
                          <a:srgbClr val="153734"/>
                        </a:solidFill>
                        <a:latin typeface="Arial"/>
                      </a:defRPr>
                    </a:pPr>
                    <a:r>
                      <a:t>60.4 ± 0.8</a:t>
                    </a:r>
                  </a:p>
                </c:rich>
              </c:tx>
              <c:showLegendKey val="0"/>
              <c:showVal val="1"/>
              <c:showCatName val="0"/>
              <c:showSerName val="0"/>
              <c:showPercent val="0"/>
              <c:showBubbleSize val="0"/>
            </c:dLbl>
            <c:dLbl>
              <c:idx val="3"/>
              <c:tx>
                <c:rich>
                  <a:bodyPr/>
                  <a:lstStyle/>
                  <a:p>
                    <a:pPr>
                      <a:defRPr sz="1400">
                        <a:solidFill>
                          <a:srgbClr val="153734"/>
                        </a:solidFill>
                        <a:latin typeface="Arial"/>
                      </a:defRPr>
                    </a:pPr>
                    <a:r>
                      <a:t>68.2 ± 1.7</a:t>
                    </a:r>
                  </a:p>
                </c:rich>
              </c:tx>
              <c:showLegendKey val="0"/>
              <c:showVal val="1"/>
              <c:showCatName val="0"/>
              <c:showSerName val="0"/>
              <c:showPercent val="0"/>
              <c:showBubbleSize val="0"/>
            </c:dLbl>
            <c:showLegendKey val="0"/>
            <c:showVal val="0"/>
            <c:showCatName val="0"/>
            <c:showSerName val="0"/>
            <c:showPercent val="0"/>
            <c:showBubbleSize val="0"/>
            <c:showLeaderLines val="1"/>
          </c:dLbls>
          <c:cat>
            <c:strRef>
              <c:f>Sheet1!$A$2:$A$5</c:f>
              <c:strCache>
                <c:ptCount val="4"/>
                <c:pt idx="0">
                  <c:v>10</c:v>
                </c:pt>
                <c:pt idx="1">
                  <c:v>20</c:v>
                </c:pt>
                <c:pt idx="2">
                  <c:v>40</c:v>
                </c:pt>
                <c:pt idx="3">
                  <c:v>80</c:v>
                </c:pt>
              </c:strCache>
            </c:strRef>
          </c:cat>
          <c:val>
            <c:numRef>
              <c:f>Sheet1!$B$2:$B$5</c:f>
              <c:numCache>
                <c:formatCode>General</c:formatCode>
                <c:ptCount val="4"/>
                <c:pt idx="0">
                  <c:v>94.6</c:v>
                </c:pt>
                <c:pt idx="1">
                  <c:v>69.6</c:v>
                </c:pt>
                <c:pt idx="2">
                  <c:v>60.4</c:v>
                </c:pt>
                <c:pt idx="3">
                  <c:v>68.2</c:v>
                </c:pt>
              </c:numCache>
            </c:numRef>
          </c:val>
        </c:ser>
        <c:dLbls>
          <c:dLblPos val="outEnd"/>
          <c:showLegendKey val="0"/>
          <c:showVal val="1"/>
          <c:showCatName val="0"/>
          <c:showSerName val="0"/>
          <c:showPercent val="0"/>
          <c:showBubbleSize val="0"/>
          <c:showLeaderLines val="1"/>
        </c:dLbls>
        <c:gapWidth val="105"/>
        <c:axId val="-2068027336"/>
        <c:axId val="-2113994440"/>
      </c:barChart>
      <c:catAx>
        <c:axId val="-2068027336"/>
        <c:scaling>
          <c:orientation val="minMax"/>
        </c:scaling>
        <c:delete val="0"/>
        <c:axPos val="b"/>
        <c:majorTickMark val="none"/>
        <c:minorTickMark val="none"/>
        <c:tickLblPos val="nextTo"/>
        <c:spPr>
          <a:ln>
            <a:solidFill>
              <a:srgbClr val="D5E4DF"/>
            </a:solidFill>
          </a:ln>
        </c:spPr>
        <c:txPr>
          <a:bodyPr/>
          <a:lstStyle/>
          <a:p>
            <a:pPr>
              <a:defRPr sz="1300">
                <a:solidFill>
                  <a:srgbClr val="687C78"/>
                </a:solidFill>
                <a:latin typeface="Arial"/>
              </a:defRPr>
            </a:pPr>
          </a:p>
        </c:txPr>
        <c:crossAx val="-2113994440"/>
        <c:crosses val="autoZero"/>
        <c:auto val="1"/>
        <c:lblAlgn val="ctr"/>
        <c:lblOffset val="100"/>
        <c:noMultiLvlLbl val="0"/>
      </c:catAx>
      <c:valAx>
        <c:axId val="-2113994440"/>
        <c:scaling>
          <c:max val="110.0"/>
          <c:min val="0.0"/>
        </c:scaling>
        <c:delete val="0"/>
        <c:axPos val="l"/>
        <c:majorGridlines>
          <c:spPr>
            <a:ln>
              <a:solidFill>
                <a:srgbClr val="D5E4DF"/>
              </a:solidFill>
            </a:ln>
          </c:spPr>
        </c:majorGridlines>
        <c:majorTickMark val="none"/>
        <c:minorTickMark val="none"/>
        <c:tickLblPos val="nextTo"/>
        <c:spPr>
          <a:ln>
            <a:noFill/>
          </a:ln>
        </c:spPr>
        <c:txPr>
          <a:bodyPr/>
          <a:lstStyle/>
          <a:p>
            <a:pPr>
              <a:defRPr sz="1300">
                <a:solidFill>
                  <a:srgbClr val="687C78"/>
                </a:solidFill>
                <a:latin typeface="Arial"/>
              </a:defRPr>
            </a:pPr>
          </a:p>
        </c:txPr>
        <c:crossAx val="-2068027336"/>
        <c:crosses val="autoZero"/>
        <c:majorUnit val="25.0"/>
      </c:valAx>
    </c:plotArea>
    <c:dispBlanksAs val="gap"/>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chart>
    <c:autoTitleDeleted val="1"/>
    <c:plotArea>
      <c:barChart>
        <c:barDir val="col"/>
        <c:grouping val="clustered"/>
        <c:ser>
          <c:idx val="0"/>
          <c:order val="0"/>
          <c:tx>
            <c:strRef>
              <c:f>Sheet1!$B$1</c:f>
              <c:strCache>
                <c:ptCount val="1"/>
                <c:pt idx="0">
                  <c:v>MBC</c:v>
                </c:pt>
              </c:strCache>
            </c:strRef>
          </c:tx>
          <c:spPr>
            <a:solidFill>
              <a:srgbClr val="357C43"/>
            </a:solidFill>
            <a:ln>
              <a:noFill/>
            </a:ln>
          </c:spPr>
          <c:cat>
            <c:strRef>
              <c:f>Sheet1!$A$2:$A$5</c:f>
              <c:strCache>
                <c:ptCount val="4"/>
                <c:pt idx="0">
                  <c:v>10</c:v>
                </c:pt>
                <c:pt idx="1">
                  <c:v>20</c:v>
                </c:pt>
                <c:pt idx="2">
                  <c:v>40</c:v>
                </c:pt>
                <c:pt idx="3">
                  <c:v>80</c:v>
                </c:pt>
              </c:strCache>
            </c:strRef>
          </c:cat>
          <c:val>
            <c:numRef>
              <c:f>Sheet1!$B$2:$B$5</c:f>
              <c:numCache>
                <c:formatCode>General</c:formatCode>
                <c:ptCount val="4"/>
                <c:pt idx="0">
                  <c:v>0.42</c:v>
                </c:pt>
                <c:pt idx="1">
                  <c:v>0.16</c:v>
                </c:pt>
                <c:pt idx="2">
                  <c:v>0.15</c:v>
                </c:pt>
                <c:pt idx="3">
                  <c:v>0.13</c:v>
                </c:pt>
              </c:numCache>
            </c:numRef>
          </c:val>
        </c:ser>
        <c:dLbls>
          <c:txPr>
            <a:bodyPr/>
            <a:lstStyle/>
            <a:p>
              <a:pPr>
                <a:defRPr sz="1600">
                  <a:solidFill>
                    <a:srgbClr val="153734"/>
                  </a:solidFill>
                  <a:latin typeface="Arial"/>
                </a:defRPr>
              </a:pPr>
            </a:p>
          </c:txPr>
          <c:dLblPos val="outEnd"/>
          <c:showLegendKey val="0"/>
          <c:showVal val="1"/>
          <c:showCatName val="0"/>
          <c:showSerName val="0"/>
          <c:showPercent val="0"/>
          <c:showBubbleSize val="0"/>
          <c:showLeaderLines val="1"/>
        </c:dLbls>
        <c:gapWidth val="110"/>
        <c:axId val="-2068027336"/>
        <c:axId val="-2113994440"/>
      </c:barChart>
      <c:catAx>
        <c:axId val="-2068027336"/>
        <c:scaling>
          <c:orientation val="minMax"/>
        </c:scaling>
        <c:delete val="0"/>
        <c:axPos val="b"/>
        <c:majorTickMark val="none"/>
        <c:minorTickMark val="none"/>
        <c:tickLblPos val="nextTo"/>
        <c:spPr>
          <a:ln>
            <a:solidFill>
              <a:srgbClr val="D5E4DF"/>
            </a:solidFill>
          </a:ln>
        </c:spPr>
        <c:txPr>
          <a:bodyPr/>
          <a:lstStyle/>
          <a:p>
            <a:pPr>
              <a:defRPr sz="1400">
                <a:solidFill>
                  <a:srgbClr val="687C78"/>
                </a:solidFill>
                <a:latin typeface="Arial"/>
              </a:defRPr>
            </a:pPr>
          </a:p>
        </c:txPr>
        <c:crossAx val="-2113994440"/>
        <c:crosses val="autoZero"/>
        <c:auto val="1"/>
        <c:lblAlgn val="ctr"/>
        <c:lblOffset val="100"/>
        <c:noMultiLvlLbl val="0"/>
      </c:catAx>
      <c:valAx>
        <c:axId val="-2113994440"/>
        <c:scaling>
          <c:max val="0.5"/>
          <c:min val="0.0"/>
        </c:scaling>
        <c:delete val="0"/>
        <c:axPos val="l"/>
        <c:majorGridlines>
          <c:spPr>
            <a:ln>
              <a:solidFill>
                <a:srgbClr val="D5E4DF"/>
              </a:solidFill>
            </a:ln>
          </c:spPr>
        </c:majorGridlines>
        <c:majorTickMark val="none"/>
        <c:minorTickMark val="none"/>
        <c:tickLblPos val="nextTo"/>
        <c:spPr>
          <a:ln>
            <a:noFill/>
          </a:ln>
        </c:spPr>
        <c:txPr>
          <a:bodyPr/>
          <a:lstStyle/>
          <a:p>
            <a:pPr>
              <a:defRPr sz="1400">
                <a:solidFill>
                  <a:srgbClr val="687C78"/>
                </a:solidFill>
                <a:latin typeface="Arial"/>
              </a:defRPr>
            </a:pPr>
          </a:p>
        </c:txPr>
        <c:crossAx val="-2068027336"/>
        <c:crosses val="autoZero"/>
        <c:majorUnit val="0.1"/>
      </c:valAx>
    </c:plotArea>
    <c:dispBlanksAs val="gap"/>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chart>
    <c:autoTitleDeleted val="1"/>
    <c:plotArea>
      <c:barChart>
        <c:barDir val="col"/>
        <c:grouping val="clustered"/>
        <c:ser>
          <c:idx val="0"/>
          <c:order val="0"/>
          <c:tx>
            <c:strRef>
              <c:f>Sheet1!$B$1</c:f>
              <c:strCache>
                <c:ptCount val="1"/>
                <c:pt idx="0">
                  <c:v>MBC</c:v>
                </c:pt>
              </c:strCache>
            </c:strRef>
          </c:tx>
          <c:spPr>
            <a:solidFill>
              <a:srgbClr val="AC5846"/>
            </a:solidFill>
            <a:ln>
              <a:noFill/>
            </a:ln>
          </c:spPr>
          <c:cat>
            <c:strRef>
              <c:f>Sheet1!$A$2:$A$5</c:f>
              <c:strCache>
                <c:ptCount val="4"/>
                <c:pt idx="0">
                  <c:v>10</c:v>
                </c:pt>
                <c:pt idx="1">
                  <c:v>20</c:v>
                </c:pt>
                <c:pt idx="2">
                  <c:v>40</c:v>
                </c:pt>
                <c:pt idx="3">
                  <c:v>80</c:v>
                </c:pt>
              </c:strCache>
            </c:strRef>
          </c:cat>
          <c:val>
            <c:numRef>
              <c:f>Sheet1!$B$2:$B$5</c:f>
              <c:numCache>
                <c:formatCode>General</c:formatCode>
                <c:ptCount val="4"/>
                <c:pt idx="0">
                  <c:v>1.66</c:v>
                </c:pt>
                <c:pt idx="1">
                  <c:v>4.23</c:v>
                </c:pt>
                <c:pt idx="2">
                  <c:v>4.6</c:v>
                </c:pt>
                <c:pt idx="3">
                  <c:v>5.23</c:v>
                </c:pt>
              </c:numCache>
            </c:numRef>
          </c:val>
        </c:ser>
        <c:dLbls>
          <c:txPr>
            <a:bodyPr/>
            <a:lstStyle/>
            <a:p>
              <a:pPr>
                <a:defRPr sz="1600">
                  <a:solidFill>
                    <a:srgbClr val="153734"/>
                  </a:solidFill>
                  <a:latin typeface="Arial"/>
                </a:defRPr>
              </a:pPr>
            </a:p>
          </c:txPr>
          <c:dLblPos val="outEnd"/>
          <c:showLegendKey val="0"/>
          <c:showVal val="1"/>
          <c:showCatName val="0"/>
          <c:showSerName val="0"/>
          <c:showPercent val="0"/>
          <c:showBubbleSize val="0"/>
          <c:showLeaderLines val="1"/>
        </c:dLbls>
        <c:gapWidth val="110"/>
        <c:axId val="-2068027336"/>
        <c:axId val="-2113994440"/>
      </c:barChart>
      <c:catAx>
        <c:axId val="-2068027336"/>
        <c:scaling>
          <c:orientation val="minMax"/>
        </c:scaling>
        <c:delete val="0"/>
        <c:axPos val="b"/>
        <c:majorTickMark val="none"/>
        <c:minorTickMark val="none"/>
        <c:tickLblPos val="nextTo"/>
        <c:spPr>
          <a:ln>
            <a:solidFill>
              <a:srgbClr val="D5E4DF"/>
            </a:solidFill>
          </a:ln>
        </c:spPr>
        <c:txPr>
          <a:bodyPr/>
          <a:lstStyle/>
          <a:p>
            <a:pPr>
              <a:defRPr sz="1400">
                <a:solidFill>
                  <a:srgbClr val="687C78"/>
                </a:solidFill>
                <a:latin typeface="Arial"/>
              </a:defRPr>
            </a:pPr>
          </a:p>
        </c:txPr>
        <c:crossAx val="-2113994440"/>
        <c:crosses val="autoZero"/>
        <c:auto val="1"/>
        <c:lblAlgn val="ctr"/>
        <c:lblOffset val="100"/>
        <c:noMultiLvlLbl val="0"/>
      </c:catAx>
      <c:valAx>
        <c:axId val="-2113994440"/>
        <c:scaling>
          <c:max val="6.0"/>
          <c:min val="0.0"/>
        </c:scaling>
        <c:delete val="0"/>
        <c:axPos val="l"/>
        <c:majorGridlines>
          <c:spPr>
            <a:ln>
              <a:solidFill>
                <a:srgbClr val="D5E4DF"/>
              </a:solidFill>
            </a:ln>
          </c:spPr>
        </c:majorGridlines>
        <c:majorTickMark val="none"/>
        <c:minorTickMark val="none"/>
        <c:tickLblPos val="nextTo"/>
        <c:spPr>
          <a:ln>
            <a:noFill/>
          </a:ln>
        </c:spPr>
        <c:txPr>
          <a:bodyPr/>
          <a:lstStyle/>
          <a:p>
            <a:pPr>
              <a:defRPr sz="1400">
                <a:solidFill>
                  <a:srgbClr val="687C78"/>
                </a:solidFill>
                <a:latin typeface="Arial"/>
              </a:defRPr>
            </a:pPr>
          </a:p>
        </c:txPr>
        <c:crossAx val="-2068027336"/>
        <c:crosses val="autoZero"/>
        <c:majorUnit val="1.0"/>
      </c:valAx>
    </c:plotArea>
    <c:dispBlanksAs val="gap"/>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journal-club presentation examines the study by Pi and colleagues, not a field deployment. The paper asks how a Chlorella vulgaris-bacteria consortium removes ciprofloxacin hydrochloride and which biological responses accompany removal. The title is shortened for oral presentation. Full title: Enhancing removal performance of ciprofloxacin hydrochloride by Chlorella vulgaris-bacteria consortium: Insights of microbial responses and stoichiometry. Authors: Yongrui Pi, Yan Li, Wenpeng Jia and Yongzheng Tang.</a:t>
            </a:r>
          </a:p>
          <a:p/>
          <a:p>
            <a:r>
              <a:t>Source: Pi et al. | Journal of Hazardous Materials 494 (2025), 138780. https://doi.org/10.1016/j.jhazmat.2025.138780</a:t>
            </a:r>
          </a:p>
          <a:p>
            <a:r>
              <a:t>The cover illustration is AI-generated and conceptual, not experimental imagery or anatomically validated cell structure.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strongest result is the consortium’s conditional removal performance, with 94.6 ± 0.6% at 10 mg/L after seven days. Increasing loading slows the fitted kinetics, and physiological and community observations motivate, but do not fully prove, the proposed mechanism. For group discussion, a controlled isolate or defined co-culture experiment could test causal contributions; tracking transformation products and a carbon balance would help distinguish disappearance from mineralisation. These are proposed follow-up questions, not experiments reported in this paper. The original paper, rather than this shortened deck, should be consulted for methods and contradictory table/prose entries.</a:t>
            </a:r>
          </a:p>
          <a:p/>
          <a:p>
            <a:r>
              <a:t>Source: Pi et al. | Journal of Hazardous Materials 494 (2025), 138780. https://doi.org/10.1016/j.jhazmat.2025.138780</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consortium removed 94.6 ± 0.6% at 10 mg/L after seven days. Table 1 reports 69.6 ± 4.5%, 60.4 ± 0.8% and 68.2 ± 1.7% at 20, 40 and 80 mg/L. These are the reported removal percentages, not proof of complete mineralisation. Removal at higher loadings was below the 10 mg/L condition, but the 40-to-80 mg/L sequence was not monotonically decreasing. The chart is editable and is redrawn only from the explicit table values. The text of the paper gives ±1.8% at 80 mg/L, whereas Table 1 gives ±1.7%; the table version is used here. The source does not unambiguously define the ± term in this table, so it is not relabelled as a confidence interval or standard deviation.</a:t>
            </a:r>
          </a:p>
          <a:p/>
          <a:p>
            <a:r>
              <a:t>Source: Pi et al. | Journal of Hazardous Materials 494 (2025), 138780. https://doi.org/10.1016/j.jhazmat.2025.138780</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Introduction describes a proposed mutual support mechanism: algae supply oxygen and dissolved organic carbon, while bacteria supply carbon dioxide and extracellular metabolites. The arrows summarise that explanatory context, not directly measured exchange fluxes. The study measures removal and physiological/community responses. It does not directly verify every exchange arrow. Cell illustrations are AI-generated, not microscopy, not to scale and not validated cell anatomy. Source: Introduction, PDF p. 2, and the mechanistic discussion associated with Fig. 8. Pi et al. (2025), DOI: 10.1016/j.jhazmat.2025.138780.</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study compared the microalgae-bacteria consortium (MBC), pure microalgae (PM), pure bacteria (PB), and a blank group without either organism (BG). Chlorella vulgaris was combined with bacteria isolated from a pharmaceutical-plant effluent and acclimated to CIP. The concentration series included a zero-CIP condition and 10, 20, 40 and 80 mg/L. Flasks contained 180 mL BG-11 medium; reported inoculum wet-cell weight was 3.05 g/L. Conditions were 25 ± 1 °C, 4,000 lx, a 12:12 h light-dark cycle and 120 rpm. Samples were collected on days 1, 3 and 7. CIP concentration was measured by HPLC. The diagram and table are an adapted summary, not an original figure.</a:t>
            </a:r>
          </a:p>
          <a:p/>
          <a:p>
            <a:r>
              <a:t>Source: Pi et al. | Journal of Hazardous Materials 494 (2025), 138780. https://doi.org/10.1016/j.jhazmat.2025.138780</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MBC, the fitted pseudo-first-order rate constant fell from 0.42 to 0.13 per day across 10–80 mg/L. The reported half-life increased from 1.66 to 5.23 days. Intermediate constants were 0.16 and 0.15 per day; intermediate half-lives were 4.23 and 4.60 days. These are fitted, rounded source values. Calculating ln(2)/k from the rounded constants will not exactly reproduce every reported half-life; we preserve the published values rather than inventing additional precision. The two charts use separate vertical axes and neither establishes performance outside the experimental conditions.</a:t>
            </a:r>
          </a:p>
          <a:p/>
          <a:p>
            <a:r>
              <a:t>Source: Pi et al. | Journal of Hazardous Materials 494 (2025), 138780. https://doi.org/10.1016/j.jhazmat.2025.138780</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Figure 2 compares specific growth rates of Chlorella vulgaris in MBC and PM at days 1, 3 and 7 across the concentration series. PM shows negative growth rates under several CIP-exposed conditions, while MBC generally retains positive growth. This is a time- and concentration-dependent pattern: do not claim that MBC exceeds PM at every time point. The text reports a maximum MBC growth rate of 0.372 ± 0.013 per day at 80 mg/L on day 3. The authors interpret bacterial support as contributing to algal tolerance; that interpretation is not itself an isolated test of each exchange mechanism. The original figure preserves axes, day labels, concentration groups, uncertainty marks and legend.</a:t>
            </a:r>
          </a:p>
          <a:p/>
          <a:p>
            <a:r>
              <a:t>Source: Pi et al. | Journal of Hazardous Materials 494 (2025), 138780. https://doi.org/10.1016/j.jhazmat.2025.138780</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Figure 3 shows chlorophyll a, chlorophyll b and carotenoids for MBC and PM. The figure supports higher pigment accumulation in the consortium and a change with time and CIP concentration. Original stacked bars, concentration groupings, day labels and legend are preserved. Pigments are physiological indicators, not direct measurements of how much CIP was chemically degraded. The authors discuss nutrient exchange and gas compensation as explanations, but these specific exchange fluxes were not directly quantified in this figure. Avoid repeating the paper’s erroneous cross-reference to Fig. 4a for pigment results; the relevant plot is Fig. 3.</a:t>
            </a:r>
          </a:p>
          <a:p/>
          <a:p>
            <a:r>
              <a:t>Source: Pi et al. | Journal of Hazardous Materials 494 (2025), 138780. https://doi.org/10.1016/j.jhazmat.2025.138780</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left panel is the NMDS ordination in Fig. 5b; the right panel is the genus-level relative-abundance plot in Fig. 5d. NMDS means non-metric multidimensional scaling. The figure caption places these community analyses after three days. The consortium and pure-bacteria communities differ, and Acinetobacter is a major genus in the relative-abundance profiles. The authors nominate Acinetobacter johnsonii as a principal contributor, but genus-level relative abundance alone does not establish species-specific degradation activity. Section 2.7 describes 0 and 80 mg/L sampling whereas Fig. 5 includes intermediate concentration labels; that reporting discrepancy is retained as a discussion limitation, not silently reconciled. Panels a, c and e are omitted here to focus on composition and separation, not to reproduce every analysis.</a:t>
            </a:r>
          </a:p>
          <a:p/>
          <a:p>
            <a:r>
              <a:t>Source: Pi et al. | Journal of Hazardous Materials 494 (2025), 138780. https://doi.org/10.1016/j.jhazmat.2025.138780</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slide is an interpretation for group discussion. HPLC disappearance shows removal from the measured aqueous phase, not complete mineralisation by itself. Pigment and stress-enzyme measurements support changes in physiological response but do not individually isolate all exchange mechanisms. 16S community patterns and predicted functions support hypotheses, not proof of species-specific catalytic activity. The methods and figure labels are not wholly consistent for community sampling. For the 10 mg/L controls, Table 1 gives PM 61.4 ± 0.8% and PB 71.3 ± 1.2%, while section 3.1.1 reverses these assignments. This presentation therefore avoids claiming a resolved PM-versus-PB ranking at 10 mg/L. At 80 mg/L, Table 1 reports MBC ±1.7% whereas the prose reports ±1.8%. Neither discrepancy changes the stated MBC maximum, but both matter for reuse.</a:t>
            </a:r>
          </a:p>
          <a:p/>
          <a:p>
            <a:r>
              <a:t>Source: Pi et al. | Journal of Hazardous Materials 494 (2025), 138780. https://doi.org/10.1016/j.jhazmat.2025.138780</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chart" Target="../charts/char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chart" Target="../charts/chart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cover-concept.png"/>
          <p:cNvPicPr>
            <a:picLocks noChangeAspect="1"/>
          </p:cNvPicPr>
          <p:nvPr/>
        </p:nvPicPr>
        <p:blipFill>
          <a:blip r:embed="rId3"/>
          <a:srcRect t="780" b="780"/>
          <a:stretch>
            <a:fillRect/>
          </a:stretch>
        </p:blipFill>
        <p:spPr>
          <a:xfrm>
            <a:off x="0" y="0"/>
            <a:ext cx="12191695" cy="6858000"/>
          </a:xfrm>
          <a:prstGeom prst="rect">
            <a:avLst/>
          </a:prstGeom>
        </p:spPr>
      </p:pic>
      <p:sp>
        <p:nvSpPr>
          <p:cNvPr id="3" name="TextBox 2"/>
          <p:cNvSpPr txBox="1"/>
          <p:nvPr/>
        </p:nvSpPr>
        <p:spPr>
          <a:xfrm>
            <a:off x="594360" y="502920"/>
            <a:ext cx="5486400" cy="365760"/>
          </a:xfrm>
          <a:prstGeom prst="rect">
            <a:avLst/>
          </a:prstGeom>
          <a:noFill/>
        </p:spPr>
        <p:txBody>
          <a:bodyPr wrap="square" lIns="0" rIns="0" tIns="0" bIns="0">
            <a:spAutoFit/>
          </a:bodyPr>
          <a:lstStyle/>
          <a:p>
            <a:pPr>
              <a:spcAft>
                <a:spcPts val="500"/>
              </a:spcAft>
              <a:defRPr sz="1100" b="1">
                <a:solidFill>
                  <a:srgbClr val="067D83"/>
                </a:solidFill>
                <a:latin typeface="Arial"/>
              </a:defRPr>
            </a:pPr>
            <a:r>
              <a:t>JOURNAL CLUB  /  ENVIRONMENTAL BIOTECHNOLOGY</a:t>
            </a:r>
          </a:p>
        </p:txBody>
      </p:sp>
      <p:sp>
        <p:nvSpPr>
          <p:cNvPr id="4" name="TextBox 3"/>
          <p:cNvSpPr txBox="1"/>
          <p:nvPr/>
        </p:nvSpPr>
        <p:spPr>
          <a:xfrm>
            <a:off x="594360" y="1490472"/>
            <a:ext cx="5852160" cy="2286000"/>
          </a:xfrm>
          <a:prstGeom prst="rect">
            <a:avLst/>
          </a:prstGeom>
          <a:noFill/>
        </p:spPr>
        <p:txBody>
          <a:bodyPr wrap="square" lIns="0" rIns="0" tIns="0" bIns="0">
            <a:spAutoFit/>
          </a:bodyPr>
          <a:lstStyle/>
          <a:p>
            <a:pPr>
              <a:spcAft>
                <a:spcPts val="500"/>
              </a:spcAft>
              <a:defRPr sz="3700" b="1">
                <a:solidFill>
                  <a:srgbClr val="153734"/>
                </a:solidFill>
                <a:latin typeface="Arial"/>
              </a:defRPr>
            </a:pPr>
            <a:r>
              <a:t>Ciprofloxacin</a:t>
            </a:r>
          </a:p>
          <a:p>
            <a:pPr>
              <a:spcAft>
                <a:spcPts val="500"/>
              </a:spcAft>
              <a:defRPr sz="3700" b="1">
                <a:solidFill>
                  <a:srgbClr val="153734"/>
                </a:solidFill>
                <a:latin typeface="Arial"/>
              </a:defRPr>
            </a:pPr>
            <a:r>
              <a:t>removal through</a:t>
            </a:r>
          </a:p>
          <a:p>
            <a:pPr>
              <a:spcAft>
                <a:spcPts val="500"/>
              </a:spcAft>
              <a:defRPr sz="3700" b="1">
                <a:solidFill>
                  <a:srgbClr val="153734"/>
                </a:solidFill>
                <a:latin typeface="Arial"/>
              </a:defRPr>
            </a:pPr>
            <a:r>
              <a:t>algal–bacterial</a:t>
            </a:r>
          </a:p>
          <a:p>
            <a:pPr>
              <a:spcAft>
                <a:spcPts val="500"/>
              </a:spcAft>
              <a:defRPr sz="3700" b="1">
                <a:solidFill>
                  <a:srgbClr val="153734"/>
                </a:solidFill>
                <a:latin typeface="Arial"/>
              </a:defRPr>
            </a:pPr>
            <a:r>
              <a:t>partnerships</a:t>
            </a:r>
          </a:p>
        </p:txBody>
      </p:sp>
      <p:sp>
        <p:nvSpPr>
          <p:cNvPr id="5" name="TextBox 4"/>
          <p:cNvSpPr txBox="1"/>
          <p:nvPr/>
        </p:nvSpPr>
        <p:spPr>
          <a:xfrm>
            <a:off x="594360" y="4361688"/>
            <a:ext cx="5029200" cy="685800"/>
          </a:xfrm>
          <a:prstGeom prst="rect">
            <a:avLst/>
          </a:prstGeom>
          <a:noFill/>
        </p:spPr>
        <p:txBody>
          <a:bodyPr wrap="square" lIns="0" rIns="0" tIns="0" bIns="0">
            <a:spAutoFit/>
          </a:bodyPr>
          <a:lstStyle/>
          <a:p>
            <a:pPr>
              <a:spcAft>
                <a:spcPts val="500"/>
              </a:spcAft>
              <a:defRPr sz="2000" b="0">
                <a:solidFill>
                  <a:srgbClr val="067D83"/>
                </a:solidFill>
                <a:latin typeface="Arial"/>
              </a:defRPr>
            </a:pPr>
            <a:r>
              <a:t>Performance, microbial responses</a:t>
            </a:r>
          </a:p>
          <a:p>
            <a:pPr>
              <a:spcAft>
                <a:spcPts val="500"/>
              </a:spcAft>
              <a:defRPr sz="2000" b="0">
                <a:solidFill>
                  <a:srgbClr val="067D83"/>
                </a:solidFill>
                <a:latin typeface="Arial"/>
              </a:defRPr>
            </a:pPr>
            <a:r>
              <a:t>and the proposed mechanism</a:t>
            </a:r>
          </a:p>
        </p:txBody>
      </p:sp>
      <p:sp>
        <p:nvSpPr>
          <p:cNvPr id="6" name="TextBox 5"/>
          <p:cNvSpPr txBox="1"/>
          <p:nvPr/>
        </p:nvSpPr>
        <p:spPr>
          <a:xfrm>
            <a:off x="594360" y="5623560"/>
            <a:ext cx="5486400" cy="502920"/>
          </a:xfrm>
          <a:prstGeom prst="rect">
            <a:avLst/>
          </a:prstGeom>
          <a:noFill/>
        </p:spPr>
        <p:txBody>
          <a:bodyPr wrap="square" lIns="0" rIns="0" tIns="0" bIns="0">
            <a:spAutoFit/>
          </a:bodyPr>
          <a:lstStyle/>
          <a:p>
            <a:pPr>
              <a:spcAft>
                <a:spcPts val="500"/>
              </a:spcAft>
              <a:defRPr sz="1200" b="0">
                <a:solidFill>
                  <a:srgbClr val="687C78"/>
                </a:solidFill>
                <a:latin typeface="Arial"/>
              </a:defRPr>
            </a:pPr>
            <a:r>
              <a:t>Yongrui Pi, Yan Li, Wenpeng Jia, Yongzheng Tang</a:t>
            </a:r>
          </a:p>
          <a:p>
            <a:pPr>
              <a:spcAft>
                <a:spcPts val="500"/>
              </a:spcAft>
              <a:defRPr sz="1200" b="0">
                <a:solidFill>
                  <a:srgbClr val="687C78"/>
                </a:solidFill>
                <a:latin typeface="Arial"/>
              </a:defRPr>
            </a:pPr>
            <a:r>
              <a:t>Journal of Hazardous Materials · 2025</a:t>
            </a:r>
          </a:p>
        </p:txBody>
      </p:sp>
      <p:sp>
        <p:nvSpPr>
          <p:cNvPr id="7" name="TextBox 6"/>
          <p:cNvSpPr txBox="1"/>
          <p:nvPr/>
        </p:nvSpPr>
        <p:spPr>
          <a:xfrm>
            <a:off x="594360" y="6492240"/>
            <a:ext cx="6400800" cy="201168"/>
          </a:xfrm>
          <a:prstGeom prst="rect">
            <a:avLst/>
          </a:prstGeom>
          <a:noFill/>
        </p:spPr>
        <p:txBody>
          <a:bodyPr wrap="square" lIns="0" rIns="0" tIns="0" bIns="0">
            <a:spAutoFit/>
          </a:bodyPr>
          <a:lstStyle/>
          <a:p>
            <a:pPr>
              <a:spcAft>
                <a:spcPts val="500"/>
              </a:spcAft>
              <a:defRPr sz="900" b="0">
                <a:solidFill>
                  <a:srgbClr val="687C78"/>
                </a:solidFill>
                <a:latin typeface="Arial"/>
              </a:defRPr>
            </a:pPr>
            <a:r>
              <a:t>DOI: 10.1016/j.jhazmat.2025.138780</a:t>
            </a:r>
          </a:p>
        </p:txBody>
      </p:sp>
      <p:sp>
        <p:nvSpPr>
          <p:cNvPr id="8" name="TextBox 7"/>
          <p:cNvSpPr txBox="1"/>
          <p:nvPr/>
        </p:nvSpPr>
        <p:spPr>
          <a:xfrm>
            <a:off x="8046720" y="6492240"/>
            <a:ext cx="3520440" cy="201168"/>
          </a:xfrm>
          <a:prstGeom prst="rect">
            <a:avLst/>
          </a:prstGeom>
          <a:noFill/>
        </p:spPr>
        <p:txBody>
          <a:bodyPr wrap="square" lIns="0" rIns="0" tIns="0" bIns="0">
            <a:spAutoFit/>
          </a:bodyPr>
          <a:lstStyle/>
          <a:p>
            <a:pPr algn="r">
              <a:spcAft>
                <a:spcPts val="500"/>
              </a:spcAft>
              <a:defRPr sz="800" b="0">
                <a:solidFill>
                  <a:srgbClr val="687C78"/>
                </a:solidFill>
                <a:latin typeface="Arial"/>
              </a:defRPr>
            </a:pPr>
            <a:r>
              <a:t>Conceptual illustration · not experimental imagery</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94360" y="429768"/>
            <a:ext cx="10972800" cy="292608"/>
          </a:xfrm>
          <a:prstGeom prst="rect">
            <a:avLst/>
          </a:prstGeom>
          <a:noFill/>
        </p:spPr>
        <p:txBody>
          <a:bodyPr wrap="square" lIns="0" rIns="0" tIns="0" bIns="0">
            <a:spAutoFit/>
          </a:bodyPr>
          <a:lstStyle/>
          <a:p>
            <a:pPr>
              <a:spcAft>
                <a:spcPts val="500"/>
              </a:spcAft>
              <a:defRPr sz="1100" b="1">
                <a:solidFill>
                  <a:srgbClr val="067D83"/>
                </a:solidFill>
                <a:latin typeface="Arial"/>
              </a:defRPr>
            </a:pPr>
            <a:r>
              <a:t>GROUP DISCUSSION / TAKE-HOME MESSAGE</a:t>
            </a:r>
          </a:p>
        </p:txBody>
      </p:sp>
      <p:sp>
        <p:nvSpPr>
          <p:cNvPr id="3" name="TextBox 2"/>
          <p:cNvSpPr txBox="1"/>
          <p:nvPr/>
        </p:nvSpPr>
        <p:spPr>
          <a:xfrm>
            <a:off x="594360" y="932688"/>
            <a:ext cx="10972800" cy="749808"/>
          </a:xfrm>
          <a:prstGeom prst="rect">
            <a:avLst/>
          </a:prstGeom>
          <a:noFill/>
        </p:spPr>
        <p:txBody>
          <a:bodyPr wrap="square" lIns="0" rIns="0" tIns="0" bIns="0">
            <a:spAutoFit/>
          </a:bodyPr>
          <a:lstStyle/>
          <a:p>
            <a:pPr>
              <a:spcAft>
                <a:spcPts val="500"/>
              </a:spcAft>
              <a:defRPr sz="3000" b="1">
                <a:solidFill>
                  <a:srgbClr val="153734"/>
                </a:solidFill>
                <a:latin typeface="Arial"/>
              </a:defRPr>
            </a:pPr>
            <a:r>
              <a:t>Promising flask results, open mechanistic questions</a:t>
            </a:r>
          </a:p>
        </p:txBody>
      </p:sp>
      <p:cxnSp>
        <p:nvCxnSpPr>
          <p:cNvPr id="4" name="Connector 3"/>
          <p:cNvCxnSpPr/>
          <p:nvPr/>
        </p:nvCxnSpPr>
        <p:spPr>
          <a:xfrm>
            <a:off x="594360" y="6190488"/>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5" name="TextBox 4"/>
          <p:cNvSpPr txBox="1"/>
          <p:nvPr/>
        </p:nvSpPr>
        <p:spPr>
          <a:xfrm>
            <a:off x="594360" y="6345936"/>
            <a:ext cx="10972800" cy="310896"/>
          </a:xfrm>
          <a:prstGeom prst="rect">
            <a:avLst/>
          </a:prstGeom>
          <a:noFill/>
        </p:spPr>
        <p:txBody>
          <a:bodyPr wrap="square" lIns="0" rIns="0" tIns="0" bIns="0">
            <a:spAutoFit/>
          </a:bodyPr>
          <a:lstStyle/>
          <a:p>
            <a:pPr>
              <a:spcAft>
                <a:spcPts val="500"/>
              </a:spcAft>
              <a:defRPr sz="1100" b="0">
                <a:solidFill>
                  <a:srgbClr val="687C78"/>
                </a:solidFill>
                <a:latin typeface="Arial"/>
              </a:defRPr>
            </a:pPr>
            <a:r>
              <a:t>Summary and presenter discussion questions based on Pi et al. (2025). DOI: 10.1016/j.jhazmat.2025.138780.</a:t>
            </a:r>
          </a:p>
        </p:txBody>
      </p:sp>
      <p:sp>
        <p:nvSpPr>
          <p:cNvPr id="6" name="TextBox 5"/>
          <p:cNvSpPr txBox="1"/>
          <p:nvPr/>
        </p:nvSpPr>
        <p:spPr>
          <a:xfrm>
            <a:off x="594360" y="2029968"/>
            <a:ext cx="10881360" cy="1234440"/>
          </a:xfrm>
          <a:prstGeom prst="rect">
            <a:avLst/>
          </a:prstGeom>
          <a:noFill/>
        </p:spPr>
        <p:txBody>
          <a:bodyPr wrap="square" lIns="0" rIns="0" tIns="0" bIns="0">
            <a:spAutoFit/>
          </a:bodyPr>
          <a:lstStyle/>
          <a:p>
            <a:pPr>
              <a:spcAft>
                <a:spcPts val="500"/>
              </a:spcAft>
              <a:defRPr sz="2900" b="1">
                <a:solidFill>
                  <a:srgbClr val="357C43"/>
                </a:solidFill>
                <a:latin typeface="Arial"/>
              </a:defRPr>
            </a:pPr>
            <a:r>
              <a:t>The consortium removes CIP under controlled conditions.</a:t>
            </a:r>
          </a:p>
          <a:p>
            <a:pPr>
              <a:spcAft>
                <a:spcPts val="500"/>
              </a:spcAft>
              <a:defRPr sz="2900" b="1">
                <a:solidFill>
                  <a:srgbClr val="357C43"/>
                </a:solidFill>
                <a:latin typeface="Arial"/>
              </a:defRPr>
            </a:pPr>
            <a:r>
              <a:t>Its performance depends on the starting concentration.</a:t>
            </a:r>
          </a:p>
        </p:txBody>
      </p:sp>
      <p:cxnSp>
        <p:nvCxnSpPr>
          <p:cNvPr id="7" name="Connector 6"/>
          <p:cNvCxnSpPr/>
          <p:nvPr/>
        </p:nvCxnSpPr>
        <p:spPr>
          <a:xfrm>
            <a:off x="594360" y="3767328"/>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8" name="TextBox 7"/>
          <p:cNvSpPr txBox="1"/>
          <p:nvPr/>
        </p:nvSpPr>
        <p:spPr>
          <a:xfrm>
            <a:off x="594360" y="4096512"/>
            <a:ext cx="2194560" cy="411480"/>
          </a:xfrm>
          <a:prstGeom prst="rect">
            <a:avLst/>
          </a:prstGeom>
          <a:noFill/>
        </p:spPr>
        <p:txBody>
          <a:bodyPr wrap="square" lIns="0" rIns="0" tIns="0" bIns="0">
            <a:spAutoFit/>
          </a:bodyPr>
          <a:lstStyle/>
          <a:p>
            <a:pPr>
              <a:spcAft>
                <a:spcPts val="500"/>
              </a:spcAft>
              <a:defRPr sz="1800" b="1">
                <a:solidFill>
                  <a:srgbClr val="067D83"/>
                </a:solidFill>
                <a:latin typeface="Arial"/>
              </a:defRPr>
            </a:pPr>
            <a:r>
              <a:t>Next experiment</a:t>
            </a:r>
          </a:p>
        </p:txBody>
      </p:sp>
      <p:sp>
        <p:nvSpPr>
          <p:cNvPr id="9" name="TextBox 8"/>
          <p:cNvSpPr txBox="1"/>
          <p:nvPr/>
        </p:nvSpPr>
        <p:spPr>
          <a:xfrm>
            <a:off x="3072384" y="4096512"/>
            <a:ext cx="8458200" cy="777240"/>
          </a:xfrm>
          <a:prstGeom prst="rect">
            <a:avLst/>
          </a:prstGeom>
          <a:noFill/>
        </p:spPr>
        <p:txBody>
          <a:bodyPr wrap="square" lIns="0" rIns="0" tIns="0" bIns="0">
            <a:spAutoFit/>
          </a:bodyPr>
          <a:lstStyle/>
          <a:p>
            <a:pPr>
              <a:spcAft>
                <a:spcPts val="500"/>
              </a:spcAft>
              <a:defRPr sz="2300" b="0">
                <a:solidFill>
                  <a:srgbClr val="153734"/>
                </a:solidFill>
                <a:latin typeface="Arial"/>
              </a:defRPr>
            </a:pPr>
            <a:r>
              <a:t>Which defined co-culture would isolate the bacterial contribution?</a:t>
            </a:r>
          </a:p>
        </p:txBody>
      </p:sp>
      <p:sp>
        <p:nvSpPr>
          <p:cNvPr id="10" name="TextBox 9"/>
          <p:cNvSpPr txBox="1"/>
          <p:nvPr/>
        </p:nvSpPr>
        <p:spPr>
          <a:xfrm>
            <a:off x="594360" y="5212080"/>
            <a:ext cx="2194560" cy="411480"/>
          </a:xfrm>
          <a:prstGeom prst="rect">
            <a:avLst/>
          </a:prstGeom>
          <a:noFill/>
        </p:spPr>
        <p:txBody>
          <a:bodyPr wrap="square" lIns="0" rIns="0" tIns="0" bIns="0">
            <a:spAutoFit/>
          </a:bodyPr>
          <a:lstStyle/>
          <a:p>
            <a:pPr>
              <a:spcAft>
                <a:spcPts val="500"/>
              </a:spcAft>
              <a:defRPr sz="1800" b="1">
                <a:solidFill>
                  <a:srgbClr val="AC5846"/>
                </a:solidFill>
                <a:latin typeface="Arial"/>
              </a:defRPr>
            </a:pPr>
            <a:r>
              <a:t>Chemical fate</a:t>
            </a:r>
          </a:p>
        </p:txBody>
      </p:sp>
      <p:sp>
        <p:nvSpPr>
          <p:cNvPr id="11" name="TextBox 10"/>
          <p:cNvSpPr txBox="1"/>
          <p:nvPr/>
        </p:nvSpPr>
        <p:spPr>
          <a:xfrm>
            <a:off x="3072384" y="5212080"/>
            <a:ext cx="8458200" cy="731520"/>
          </a:xfrm>
          <a:prstGeom prst="rect">
            <a:avLst/>
          </a:prstGeom>
          <a:noFill/>
        </p:spPr>
        <p:txBody>
          <a:bodyPr wrap="square" lIns="0" rIns="0" tIns="0" bIns="0">
            <a:spAutoFit/>
          </a:bodyPr>
          <a:lstStyle/>
          <a:p>
            <a:pPr>
              <a:spcAft>
                <a:spcPts val="500"/>
              </a:spcAft>
              <a:defRPr sz="2300" b="0">
                <a:solidFill>
                  <a:srgbClr val="153734"/>
                </a:solidFill>
                <a:latin typeface="Arial"/>
              </a:defRPr>
            </a:pPr>
            <a:r>
              <a:t>What measurements would separate removal from mineralisation?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94360" y="429768"/>
            <a:ext cx="5486400" cy="292608"/>
          </a:xfrm>
          <a:prstGeom prst="rect">
            <a:avLst/>
          </a:prstGeom>
          <a:noFill/>
        </p:spPr>
        <p:txBody>
          <a:bodyPr wrap="square" lIns="0" rIns="0" tIns="0" bIns="0">
            <a:spAutoFit/>
          </a:bodyPr>
          <a:lstStyle/>
          <a:p>
            <a:pPr>
              <a:spcAft>
                <a:spcPts val="500"/>
              </a:spcAft>
              <a:defRPr sz="1100" b="1">
                <a:solidFill>
                  <a:srgbClr val="067D83"/>
                </a:solidFill>
                <a:latin typeface="Arial"/>
              </a:defRPr>
            </a:pPr>
            <a:r>
              <a:t>RESULT  /  SEVEN-DAY FLASK EXPERIMENT</a:t>
            </a:r>
          </a:p>
        </p:txBody>
      </p:sp>
      <p:sp>
        <p:nvSpPr>
          <p:cNvPr id="3" name="TextBox 2"/>
          <p:cNvSpPr txBox="1"/>
          <p:nvPr/>
        </p:nvSpPr>
        <p:spPr>
          <a:xfrm>
            <a:off x="594360" y="932688"/>
            <a:ext cx="10972800" cy="640080"/>
          </a:xfrm>
          <a:prstGeom prst="rect">
            <a:avLst/>
          </a:prstGeom>
          <a:noFill/>
        </p:spPr>
        <p:txBody>
          <a:bodyPr wrap="square" lIns="0" rIns="0" tIns="0" bIns="0">
            <a:spAutoFit/>
          </a:bodyPr>
          <a:lstStyle/>
          <a:p>
            <a:pPr>
              <a:spcAft>
                <a:spcPts val="500"/>
              </a:spcAft>
              <a:defRPr sz="3000" b="1">
                <a:solidFill>
                  <a:srgbClr val="153734"/>
                </a:solidFill>
                <a:latin typeface="Arial"/>
              </a:defRPr>
            </a:pPr>
            <a:r>
              <a:t>Strong removal, but concentration matters</a:t>
            </a:r>
          </a:p>
        </p:txBody>
      </p:sp>
      <p:sp>
        <p:nvSpPr>
          <p:cNvPr id="4" name="TextBox 3"/>
          <p:cNvSpPr txBox="1"/>
          <p:nvPr/>
        </p:nvSpPr>
        <p:spPr>
          <a:xfrm>
            <a:off x="594360" y="2130552"/>
            <a:ext cx="3749039" cy="1170432"/>
          </a:xfrm>
          <a:prstGeom prst="rect">
            <a:avLst/>
          </a:prstGeom>
          <a:noFill/>
        </p:spPr>
        <p:txBody>
          <a:bodyPr wrap="square" lIns="0" rIns="0" tIns="0" bIns="0">
            <a:spAutoFit/>
          </a:bodyPr>
          <a:lstStyle/>
          <a:p>
            <a:pPr>
              <a:spcAft>
                <a:spcPts val="500"/>
              </a:spcAft>
              <a:defRPr sz="6600" b="1">
                <a:solidFill>
                  <a:srgbClr val="357C43"/>
                </a:solidFill>
                <a:latin typeface="Arial"/>
              </a:defRPr>
            </a:pPr>
            <a:r>
              <a:t>94.6%</a:t>
            </a:r>
          </a:p>
        </p:txBody>
      </p:sp>
      <p:sp>
        <p:nvSpPr>
          <p:cNvPr id="5" name="TextBox 4"/>
          <p:cNvSpPr txBox="1"/>
          <p:nvPr/>
        </p:nvSpPr>
        <p:spPr>
          <a:xfrm>
            <a:off x="630936" y="3364992"/>
            <a:ext cx="3017520" cy="438912"/>
          </a:xfrm>
          <a:prstGeom prst="rect">
            <a:avLst/>
          </a:prstGeom>
          <a:noFill/>
        </p:spPr>
        <p:txBody>
          <a:bodyPr wrap="square" lIns="0" rIns="0" tIns="0" bIns="0">
            <a:spAutoFit/>
          </a:bodyPr>
          <a:lstStyle/>
          <a:p>
            <a:pPr>
              <a:spcAft>
                <a:spcPts val="500"/>
              </a:spcAft>
              <a:defRPr sz="1700" b="0">
                <a:solidFill>
                  <a:srgbClr val="687C78"/>
                </a:solidFill>
                <a:latin typeface="Arial"/>
              </a:defRPr>
            </a:pPr>
            <a:r>
              <a:t>± 0.6 percentage points</a:t>
            </a:r>
          </a:p>
        </p:txBody>
      </p:sp>
      <p:sp>
        <p:nvSpPr>
          <p:cNvPr id="6" name="TextBox 5"/>
          <p:cNvSpPr txBox="1"/>
          <p:nvPr/>
        </p:nvSpPr>
        <p:spPr>
          <a:xfrm>
            <a:off x="630936" y="4078224"/>
            <a:ext cx="3383280" cy="868680"/>
          </a:xfrm>
          <a:prstGeom prst="rect">
            <a:avLst/>
          </a:prstGeom>
          <a:noFill/>
        </p:spPr>
        <p:txBody>
          <a:bodyPr wrap="square" lIns="0" rIns="0" tIns="0" bIns="0">
            <a:spAutoFit/>
          </a:bodyPr>
          <a:lstStyle/>
          <a:p>
            <a:pPr>
              <a:spcAft>
                <a:spcPts val="500"/>
              </a:spcAft>
              <a:defRPr sz="2000" b="0">
                <a:solidFill>
                  <a:srgbClr val="153734"/>
                </a:solidFill>
                <a:latin typeface="Arial"/>
              </a:defRPr>
            </a:pPr>
            <a:r>
              <a:t>Algae + bacteria</a:t>
            </a:r>
          </a:p>
          <a:p>
            <a:pPr>
              <a:spcAft>
                <a:spcPts val="500"/>
              </a:spcAft>
              <a:defRPr sz="2000" b="0">
                <a:solidFill>
                  <a:srgbClr val="153734"/>
                </a:solidFill>
                <a:latin typeface="Arial"/>
              </a:defRPr>
            </a:pPr>
            <a:r>
              <a:t>10 mg/L CIP · 7 days</a:t>
            </a:r>
          </a:p>
        </p:txBody>
      </p:sp>
      <p:sp>
        <p:nvSpPr>
          <p:cNvPr id="7" name="TextBox 6"/>
          <p:cNvSpPr txBox="1"/>
          <p:nvPr/>
        </p:nvSpPr>
        <p:spPr>
          <a:xfrm>
            <a:off x="4617720" y="1792224"/>
            <a:ext cx="6858000" cy="347472"/>
          </a:xfrm>
          <a:prstGeom prst="rect">
            <a:avLst/>
          </a:prstGeom>
          <a:noFill/>
        </p:spPr>
        <p:txBody>
          <a:bodyPr wrap="square" lIns="0" rIns="0" tIns="0" bIns="0">
            <a:spAutoFit/>
          </a:bodyPr>
          <a:lstStyle/>
          <a:p>
            <a:pPr>
              <a:spcAft>
                <a:spcPts val="500"/>
              </a:spcAft>
              <a:defRPr sz="1500" b="0">
                <a:solidFill>
                  <a:srgbClr val="687C78"/>
                </a:solidFill>
                <a:latin typeface="Arial"/>
              </a:defRPr>
            </a:pPr>
            <a:r>
              <a:t>CIP removal (%)</a:t>
            </a:r>
          </a:p>
        </p:txBody>
      </p:sp>
      <p:graphicFrame>
        <p:nvGraphicFramePr>
          <p:cNvPr id="8" name="Chart 7"/>
          <p:cNvGraphicFramePr>
            <a:graphicFrameLocks noGrp="1"/>
          </p:cNvGraphicFramePr>
          <p:nvPr/>
        </p:nvGraphicFramePr>
        <p:xfrm>
          <a:off x="4462272" y="2258568"/>
          <a:ext cx="7159752" cy="3456432"/>
        </p:xfrm>
        <a:graphic>
          <a:graphicData uri="http://schemas.openxmlformats.org/drawingml/2006/chart">
            <c:chart xmlns:c="http://schemas.openxmlformats.org/drawingml/2006/chart" r:id="rId3"/>
          </a:graphicData>
        </a:graphic>
      </p:graphicFrame>
      <p:sp>
        <p:nvSpPr>
          <p:cNvPr id="9" name="TextBox 8"/>
          <p:cNvSpPr txBox="1"/>
          <p:nvPr/>
        </p:nvSpPr>
        <p:spPr>
          <a:xfrm>
            <a:off x="5577840" y="5715000"/>
            <a:ext cx="5029200" cy="274320"/>
          </a:xfrm>
          <a:prstGeom prst="rect">
            <a:avLst/>
          </a:prstGeom>
          <a:noFill/>
        </p:spPr>
        <p:txBody>
          <a:bodyPr wrap="square" lIns="0" rIns="0" tIns="0" bIns="0">
            <a:spAutoFit/>
          </a:bodyPr>
          <a:lstStyle/>
          <a:p>
            <a:pPr algn="ctr">
              <a:spcAft>
                <a:spcPts val="500"/>
              </a:spcAft>
              <a:defRPr sz="1400" b="0">
                <a:solidFill>
                  <a:srgbClr val="687C78"/>
                </a:solidFill>
                <a:latin typeface="Arial"/>
              </a:defRPr>
            </a:pPr>
            <a:r>
              <a:t>Initial CIP concentration (mg/L)</a:t>
            </a:r>
          </a:p>
        </p:txBody>
      </p:sp>
      <p:cxnSp>
        <p:nvCxnSpPr>
          <p:cNvPr id="10" name="Connector 9"/>
          <p:cNvCxnSpPr/>
          <p:nvPr/>
        </p:nvCxnSpPr>
        <p:spPr>
          <a:xfrm>
            <a:off x="594360" y="6181344"/>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11" name="TextBox 10"/>
          <p:cNvSpPr txBox="1"/>
          <p:nvPr/>
        </p:nvSpPr>
        <p:spPr>
          <a:xfrm>
            <a:off x="594360" y="6345936"/>
            <a:ext cx="10972800" cy="274320"/>
          </a:xfrm>
          <a:prstGeom prst="rect">
            <a:avLst/>
          </a:prstGeom>
          <a:noFill/>
        </p:spPr>
        <p:txBody>
          <a:bodyPr wrap="square" lIns="0" rIns="0" tIns="0" bIns="0">
            <a:spAutoFit/>
          </a:bodyPr>
          <a:lstStyle/>
          <a:p>
            <a:pPr>
              <a:spcAft>
                <a:spcPts val="500"/>
              </a:spcAft>
              <a:defRPr sz="1200" b="0">
                <a:solidFill>
                  <a:srgbClr val="687C78"/>
                </a:solidFill>
                <a:latin typeface="Arial"/>
              </a:defRPr>
            </a:pPr>
            <a:r>
              <a:t>At 20–80 mg/L, reported removal was 60.4–69.6%.  Source: Table 1, Pi et al. (2025).</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94360" y="429768"/>
            <a:ext cx="5486400" cy="292608"/>
          </a:xfrm>
          <a:prstGeom prst="rect">
            <a:avLst/>
          </a:prstGeom>
          <a:noFill/>
        </p:spPr>
        <p:txBody>
          <a:bodyPr wrap="square" lIns="0" rIns="0" tIns="0" bIns="0">
            <a:spAutoFit/>
          </a:bodyPr>
          <a:lstStyle/>
          <a:p>
            <a:pPr>
              <a:spcAft>
                <a:spcPts val="500"/>
              </a:spcAft>
              <a:defRPr sz="1100" b="1">
                <a:solidFill>
                  <a:srgbClr val="067D83"/>
                </a:solidFill>
                <a:latin typeface="Arial"/>
              </a:defRPr>
            </a:pPr>
            <a:r>
              <a:t>MECHANISM  /  AUTHORS’ PROPOSED EXPLANATION</a:t>
            </a:r>
          </a:p>
        </p:txBody>
      </p:sp>
      <p:sp>
        <p:nvSpPr>
          <p:cNvPr id="3" name="TextBox 2"/>
          <p:cNvSpPr txBox="1"/>
          <p:nvPr/>
        </p:nvSpPr>
        <p:spPr>
          <a:xfrm>
            <a:off x="594360" y="932688"/>
            <a:ext cx="10972800" cy="640080"/>
          </a:xfrm>
          <a:prstGeom prst="rect">
            <a:avLst/>
          </a:prstGeom>
          <a:noFill/>
        </p:spPr>
        <p:txBody>
          <a:bodyPr wrap="square" lIns="0" rIns="0" tIns="0" bIns="0">
            <a:spAutoFit/>
          </a:bodyPr>
          <a:lstStyle/>
          <a:p>
            <a:pPr>
              <a:spcAft>
                <a:spcPts val="500"/>
              </a:spcAft>
              <a:defRPr sz="3000" b="1">
                <a:solidFill>
                  <a:srgbClr val="153734"/>
                </a:solidFill>
                <a:latin typeface="Arial"/>
              </a:defRPr>
            </a:pPr>
            <a:r>
              <a:t>The partnership behind the removal response</a:t>
            </a:r>
          </a:p>
        </p:txBody>
      </p:sp>
      <p:pic>
        <p:nvPicPr>
          <p:cNvPr id="4" name="Picture 3" descr="cells-concept.png"/>
          <p:cNvPicPr>
            <a:picLocks noChangeAspect="1"/>
          </p:cNvPicPr>
          <p:nvPr/>
        </p:nvPicPr>
        <p:blipFill>
          <a:blip r:embed="rId3"/>
          <a:stretch>
            <a:fillRect/>
          </a:stretch>
        </p:blipFill>
        <p:spPr>
          <a:xfrm>
            <a:off x="594360" y="1325880"/>
            <a:ext cx="11000232" cy="5500116"/>
          </a:xfrm>
          <a:prstGeom prst="rect">
            <a:avLst/>
          </a:prstGeom>
        </p:spPr>
      </p:pic>
      <p:sp>
        <p:nvSpPr>
          <p:cNvPr id="5" name="TextBox 4"/>
          <p:cNvSpPr txBox="1"/>
          <p:nvPr/>
        </p:nvSpPr>
        <p:spPr>
          <a:xfrm>
            <a:off x="777240" y="1783080"/>
            <a:ext cx="3337560" cy="502920"/>
          </a:xfrm>
          <a:prstGeom prst="rect">
            <a:avLst/>
          </a:prstGeom>
          <a:noFill/>
        </p:spPr>
        <p:txBody>
          <a:bodyPr wrap="square" lIns="0" rIns="0" tIns="0" bIns="0">
            <a:spAutoFit/>
          </a:bodyPr>
          <a:lstStyle/>
          <a:p>
            <a:pPr>
              <a:spcAft>
                <a:spcPts val="500"/>
              </a:spcAft>
              <a:defRPr sz="2400" b="1">
                <a:solidFill>
                  <a:srgbClr val="357C43"/>
                </a:solidFill>
                <a:latin typeface="Arial"/>
              </a:defRPr>
            </a:pPr>
            <a:r>
              <a:t>Chlorella vulgaris</a:t>
            </a:r>
          </a:p>
        </p:txBody>
      </p:sp>
      <p:sp>
        <p:nvSpPr>
          <p:cNvPr id="6" name="TextBox 5"/>
          <p:cNvSpPr txBox="1"/>
          <p:nvPr/>
        </p:nvSpPr>
        <p:spPr>
          <a:xfrm>
            <a:off x="8266175" y="2295144"/>
            <a:ext cx="2926080" cy="502920"/>
          </a:xfrm>
          <a:prstGeom prst="rect">
            <a:avLst/>
          </a:prstGeom>
          <a:noFill/>
        </p:spPr>
        <p:txBody>
          <a:bodyPr wrap="square" lIns="0" rIns="0" tIns="0" bIns="0">
            <a:spAutoFit/>
          </a:bodyPr>
          <a:lstStyle/>
          <a:p>
            <a:pPr>
              <a:spcAft>
                <a:spcPts val="500"/>
              </a:spcAft>
              <a:defRPr sz="2400" b="1">
                <a:solidFill>
                  <a:srgbClr val="067D83"/>
                </a:solidFill>
                <a:latin typeface="Arial"/>
              </a:defRPr>
            </a:pPr>
            <a:r>
              <a:t>Bacteria</a:t>
            </a:r>
          </a:p>
        </p:txBody>
      </p:sp>
      <p:sp>
        <p:nvSpPr>
          <p:cNvPr id="7" name="TextBox 6"/>
          <p:cNvSpPr txBox="1"/>
          <p:nvPr/>
        </p:nvSpPr>
        <p:spPr>
          <a:xfrm>
            <a:off x="4187952" y="2862072"/>
            <a:ext cx="3694176" cy="603504"/>
          </a:xfrm>
          <a:prstGeom prst="rect">
            <a:avLst/>
          </a:prstGeom>
          <a:noFill/>
        </p:spPr>
        <p:txBody>
          <a:bodyPr wrap="square" lIns="0" rIns="0" tIns="0" bIns="0">
            <a:spAutoFit/>
          </a:bodyPr>
          <a:lstStyle/>
          <a:p>
            <a:pPr algn="ctr">
              <a:spcAft>
                <a:spcPts val="500"/>
              </a:spcAft>
              <a:defRPr sz="1800" b="1">
                <a:solidFill>
                  <a:srgbClr val="357C43"/>
                </a:solidFill>
                <a:latin typeface="Arial"/>
              </a:defRPr>
            </a:pPr>
            <a:r>
              <a:t>O2 + organic carbon</a:t>
            </a:r>
          </a:p>
        </p:txBody>
      </p:sp>
      <p:sp>
        <p:nvSpPr>
          <p:cNvPr id="8" name="Right Arrow 7"/>
          <p:cNvSpPr/>
          <p:nvPr/>
        </p:nvSpPr>
        <p:spPr>
          <a:xfrm>
            <a:off x="4389120" y="3493008"/>
            <a:ext cx="3337560" cy="182880"/>
          </a:xfrm>
          <a:prstGeom prst="rightArrow">
            <a:avLst/>
          </a:prstGeom>
          <a:solidFill>
            <a:srgbClr val="357C43"/>
          </a:solidFill>
          <a:ln>
            <a:noFill/>
          </a:ln>
        </p:spPr>
        <p:style>
          <a:lnRef idx="1">
            <a:schemeClr val="accent1"/>
          </a:lnRef>
          <a:fillRef idx="3">
            <a:schemeClr val="accent1"/>
          </a:fillRef>
          <a:effectRef idx="0">
            <a:schemeClr val="accent1"/>
          </a:effectRef>
          <a:fontRef idx="minor">
            <a:schemeClr val="lt1"/>
          </a:fontRef>
        </p:style>
        <p:txBody>
          <a:bodyPr rtlCol="0" anchor="ctr"/>
          <a:lstStyle/>
          <a:p>
            <a:pPr algn="ctr"/>
          </a:p>
        </p:txBody>
      </p:sp>
      <p:sp>
        <p:nvSpPr>
          <p:cNvPr id="9" name="TextBox 8"/>
          <p:cNvSpPr txBox="1"/>
          <p:nvPr/>
        </p:nvSpPr>
        <p:spPr>
          <a:xfrm>
            <a:off x="4187952" y="3995928"/>
            <a:ext cx="3694176" cy="548640"/>
          </a:xfrm>
          <a:prstGeom prst="rect">
            <a:avLst/>
          </a:prstGeom>
          <a:noFill/>
        </p:spPr>
        <p:txBody>
          <a:bodyPr wrap="square" lIns="0" rIns="0" tIns="0" bIns="0">
            <a:spAutoFit/>
          </a:bodyPr>
          <a:lstStyle/>
          <a:p>
            <a:pPr algn="ctr">
              <a:spcAft>
                <a:spcPts val="500"/>
              </a:spcAft>
              <a:defRPr sz="1800" b="1">
                <a:solidFill>
                  <a:srgbClr val="067D83"/>
                </a:solidFill>
                <a:latin typeface="Arial"/>
              </a:defRPr>
            </a:pPr>
            <a:r>
              <a:t>CO2 + metabolites</a:t>
            </a:r>
          </a:p>
        </p:txBody>
      </p:sp>
      <p:sp>
        <p:nvSpPr>
          <p:cNvPr id="10" name="Left Arrow 9"/>
          <p:cNvSpPr/>
          <p:nvPr/>
        </p:nvSpPr>
        <p:spPr>
          <a:xfrm>
            <a:off x="4389120" y="4590288"/>
            <a:ext cx="3337560" cy="182880"/>
          </a:xfrm>
          <a:prstGeom prst="leftArrow">
            <a:avLst/>
          </a:prstGeom>
          <a:solidFill>
            <a:srgbClr val="067D83"/>
          </a:solidFill>
          <a:ln>
            <a:noFill/>
          </a:ln>
        </p:spPr>
        <p:style>
          <a:lnRef idx="1">
            <a:schemeClr val="accent1"/>
          </a:lnRef>
          <a:fillRef idx="3">
            <a:schemeClr val="accent1"/>
          </a:fillRef>
          <a:effectRef idx="0">
            <a:schemeClr val="accent1"/>
          </a:effectRef>
          <a:fontRef idx="minor">
            <a:schemeClr val="lt1"/>
          </a:fontRef>
        </p:style>
        <p:txBody>
          <a:bodyPr rtlCol="0" anchor="ctr"/>
          <a:lstStyle/>
          <a:p>
            <a:pPr algn="ctr"/>
          </a:p>
        </p:txBody>
      </p:sp>
      <p:sp>
        <p:nvSpPr>
          <p:cNvPr id="11" name="TextBox 10"/>
          <p:cNvSpPr txBox="1"/>
          <p:nvPr/>
        </p:nvSpPr>
        <p:spPr>
          <a:xfrm>
            <a:off x="4096512" y="5093208"/>
            <a:ext cx="3794760" cy="548640"/>
          </a:xfrm>
          <a:prstGeom prst="rect">
            <a:avLst/>
          </a:prstGeom>
          <a:noFill/>
        </p:spPr>
        <p:txBody>
          <a:bodyPr wrap="square" lIns="0" rIns="0" tIns="0" bIns="0">
            <a:spAutoFit/>
          </a:bodyPr>
          <a:lstStyle/>
          <a:p>
            <a:pPr algn="ctr">
              <a:spcAft>
                <a:spcPts val="500"/>
              </a:spcAft>
              <a:defRPr sz="1500" b="0">
                <a:solidFill>
                  <a:srgbClr val="687C78"/>
                </a:solidFill>
                <a:latin typeface="Arial"/>
              </a:defRPr>
            </a:pPr>
            <a:r>
              <a:t>Proposed metabolic support</a:t>
            </a:r>
          </a:p>
        </p:txBody>
      </p:sp>
      <p:sp>
        <p:nvSpPr>
          <p:cNvPr id="12" name="Rectangle 11"/>
          <p:cNvSpPr/>
          <p:nvPr/>
        </p:nvSpPr>
        <p:spPr>
          <a:xfrm>
            <a:off x="0" y="6144768"/>
            <a:ext cx="12191695" cy="713232"/>
          </a:xfrm>
          <a:prstGeom prst="rect">
            <a:avLst/>
          </a:prstGeom>
          <a:solidFill>
            <a:srgbClr val="FFFFFF"/>
          </a:solidFill>
          <a:ln>
            <a:noFill/>
          </a:ln>
        </p:spPr>
        <p:style>
          <a:lnRef idx="1">
            <a:schemeClr val="accent1"/>
          </a:lnRef>
          <a:fillRef idx="3">
            <a:schemeClr val="accent1"/>
          </a:fillRef>
          <a:effectRef idx="0">
            <a:schemeClr val="accent1"/>
          </a:effectRef>
          <a:fontRef idx="minor">
            <a:schemeClr val="lt1"/>
          </a:fontRef>
        </p:style>
        <p:txBody>
          <a:bodyPr rtlCol="0" anchor="ctr"/>
          <a:lstStyle/>
          <a:p>
            <a:pPr algn="ctr"/>
          </a:p>
        </p:txBody>
      </p:sp>
      <p:cxnSp>
        <p:nvCxnSpPr>
          <p:cNvPr id="13" name="Connector 12"/>
          <p:cNvCxnSpPr/>
          <p:nvPr/>
        </p:nvCxnSpPr>
        <p:spPr>
          <a:xfrm>
            <a:off x="594360" y="6190488"/>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14" name="TextBox 13"/>
          <p:cNvSpPr txBox="1"/>
          <p:nvPr/>
        </p:nvSpPr>
        <p:spPr>
          <a:xfrm>
            <a:off x="594360" y="6336792"/>
            <a:ext cx="11000232" cy="310896"/>
          </a:xfrm>
          <a:prstGeom prst="rect">
            <a:avLst/>
          </a:prstGeom>
          <a:noFill/>
        </p:spPr>
        <p:txBody>
          <a:bodyPr wrap="square" lIns="0" rIns="0" tIns="0" bIns="0">
            <a:spAutoFit/>
          </a:bodyPr>
          <a:lstStyle/>
          <a:p>
            <a:pPr>
              <a:spcAft>
                <a:spcPts val="500"/>
              </a:spcAft>
              <a:defRPr sz="1100" b="0">
                <a:solidFill>
                  <a:srgbClr val="687C78"/>
                </a:solidFill>
                <a:latin typeface="Arial"/>
              </a:defRPr>
            </a:pPr>
            <a:r>
              <a:t>Conceptual redraw, not measured exchange fluxes.  Source: Introduction and Fig. 8, Pi et al. (2025).</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94360" y="429768"/>
            <a:ext cx="10972800" cy="292608"/>
          </a:xfrm>
          <a:prstGeom prst="rect">
            <a:avLst/>
          </a:prstGeom>
          <a:noFill/>
        </p:spPr>
        <p:txBody>
          <a:bodyPr wrap="square" lIns="0" rIns="0" tIns="0" bIns="0">
            <a:spAutoFit/>
          </a:bodyPr>
          <a:lstStyle/>
          <a:p>
            <a:pPr>
              <a:spcAft>
                <a:spcPts val="500"/>
              </a:spcAft>
              <a:defRPr sz="1100" b="1">
                <a:solidFill>
                  <a:srgbClr val="067D83"/>
                </a:solidFill>
                <a:latin typeface="Arial"/>
              </a:defRPr>
            </a:pPr>
            <a:r>
              <a:t>STUDY DESIGN / CONTROLLED COMPARISONS</a:t>
            </a:r>
          </a:p>
        </p:txBody>
      </p:sp>
      <p:sp>
        <p:nvSpPr>
          <p:cNvPr id="3" name="TextBox 2"/>
          <p:cNvSpPr txBox="1"/>
          <p:nvPr/>
        </p:nvSpPr>
        <p:spPr>
          <a:xfrm>
            <a:off x="594360" y="932688"/>
            <a:ext cx="10972800" cy="749808"/>
          </a:xfrm>
          <a:prstGeom prst="rect">
            <a:avLst/>
          </a:prstGeom>
          <a:noFill/>
        </p:spPr>
        <p:txBody>
          <a:bodyPr wrap="square" lIns="0" rIns="0" tIns="0" bIns="0">
            <a:spAutoFit/>
          </a:bodyPr>
          <a:lstStyle/>
          <a:p>
            <a:pPr>
              <a:spcAft>
                <a:spcPts val="500"/>
              </a:spcAft>
              <a:defRPr sz="3000" b="1">
                <a:solidFill>
                  <a:srgbClr val="153734"/>
                </a:solidFill>
                <a:latin typeface="Arial"/>
              </a:defRPr>
            </a:pPr>
            <a:r>
              <a:t>Four systems, one seven-day experiment</a:t>
            </a:r>
          </a:p>
        </p:txBody>
      </p:sp>
      <p:cxnSp>
        <p:nvCxnSpPr>
          <p:cNvPr id="4" name="Connector 3"/>
          <p:cNvCxnSpPr/>
          <p:nvPr/>
        </p:nvCxnSpPr>
        <p:spPr>
          <a:xfrm>
            <a:off x="594360" y="6190488"/>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5" name="TextBox 4"/>
          <p:cNvSpPr txBox="1"/>
          <p:nvPr/>
        </p:nvSpPr>
        <p:spPr>
          <a:xfrm>
            <a:off x="594360" y="6345936"/>
            <a:ext cx="10972800" cy="310896"/>
          </a:xfrm>
          <a:prstGeom prst="rect">
            <a:avLst/>
          </a:prstGeom>
          <a:noFill/>
        </p:spPr>
        <p:txBody>
          <a:bodyPr wrap="square" lIns="0" rIns="0" tIns="0" bIns="0">
            <a:spAutoFit/>
          </a:bodyPr>
          <a:lstStyle/>
          <a:p>
            <a:pPr>
              <a:spcAft>
                <a:spcPts val="500"/>
              </a:spcAft>
              <a:defRPr sz="1100" b="0">
                <a:solidFill>
                  <a:srgbClr val="687C78"/>
                </a:solidFill>
                <a:latin typeface="Arial"/>
              </a:defRPr>
            </a:pPr>
            <a:r>
              <a:t>Adapted from Methods 2.1–2.3, Pi et al. (2025). CIP: ciprofloxacin hydrochloride.</a:t>
            </a:r>
          </a:p>
        </p:txBody>
      </p:sp>
      <p:sp>
        <p:nvSpPr>
          <p:cNvPr id="6" name="TextBox 5"/>
          <p:cNvSpPr txBox="1"/>
          <p:nvPr/>
        </p:nvSpPr>
        <p:spPr>
          <a:xfrm>
            <a:off x="594360" y="1828800"/>
            <a:ext cx="10972800" cy="548640"/>
          </a:xfrm>
          <a:prstGeom prst="rect">
            <a:avLst/>
          </a:prstGeom>
          <a:noFill/>
        </p:spPr>
        <p:txBody>
          <a:bodyPr wrap="square" lIns="0" rIns="0" tIns="0" bIns="0">
            <a:spAutoFit/>
          </a:bodyPr>
          <a:lstStyle/>
          <a:p>
            <a:pPr>
              <a:spcAft>
                <a:spcPts val="500"/>
              </a:spcAft>
              <a:defRPr sz="2400" b="0">
                <a:solidFill>
                  <a:srgbClr val="067D83"/>
                </a:solidFill>
                <a:latin typeface="Arial"/>
              </a:defRPr>
            </a:pPr>
            <a:r>
              <a:t>Does combining algae and bacteria improve CIP removal?</a:t>
            </a:r>
          </a:p>
        </p:txBody>
      </p:sp>
      <p:sp>
        <p:nvSpPr>
          <p:cNvPr id="7" name="TextBox 6"/>
          <p:cNvSpPr txBox="1"/>
          <p:nvPr/>
        </p:nvSpPr>
        <p:spPr>
          <a:xfrm>
            <a:off x="594360" y="2743200"/>
            <a:ext cx="2286000" cy="685800"/>
          </a:xfrm>
          <a:prstGeom prst="rect">
            <a:avLst/>
          </a:prstGeom>
          <a:noFill/>
        </p:spPr>
        <p:txBody>
          <a:bodyPr wrap="square" lIns="0" rIns="0" tIns="0" bIns="0">
            <a:spAutoFit/>
          </a:bodyPr>
          <a:lstStyle/>
          <a:p>
            <a:pPr>
              <a:spcAft>
                <a:spcPts val="500"/>
              </a:spcAft>
              <a:defRPr sz="3800" b="1">
                <a:solidFill>
                  <a:srgbClr val="357C43"/>
                </a:solidFill>
                <a:latin typeface="Arial"/>
              </a:defRPr>
            </a:pPr>
            <a:r>
              <a:t>MBC</a:t>
            </a:r>
          </a:p>
        </p:txBody>
      </p:sp>
      <p:sp>
        <p:nvSpPr>
          <p:cNvPr id="8" name="TextBox 7"/>
          <p:cNvSpPr txBox="1"/>
          <p:nvPr/>
        </p:nvSpPr>
        <p:spPr>
          <a:xfrm>
            <a:off x="594360" y="3511296"/>
            <a:ext cx="2331720" cy="548640"/>
          </a:xfrm>
          <a:prstGeom prst="rect">
            <a:avLst/>
          </a:prstGeom>
          <a:noFill/>
        </p:spPr>
        <p:txBody>
          <a:bodyPr wrap="square" lIns="0" rIns="0" tIns="0" bIns="0">
            <a:spAutoFit/>
          </a:bodyPr>
          <a:lstStyle/>
          <a:p>
            <a:pPr>
              <a:spcAft>
                <a:spcPts val="500"/>
              </a:spcAft>
              <a:defRPr sz="1900" b="0">
                <a:solidFill>
                  <a:srgbClr val="357C43"/>
                </a:solidFill>
                <a:latin typeface="Arial"/>
              </a:defRPr>
            </a:pPr>
            <a:r>
              <a:t>Algae + bacteria</a:t>
            </a:r>
          </a:p>
        </p:txBody>
      </p:sp>
      <p:sp>
        <p:nvSpPr>
          <p:cNvPr id="9" name="TextBox 8"/>
          <p:cNvSpPr txBox="1"/>
          <p:nvPr/>
        </p:nvSpPr>
        <p:spPr>
          <a:xfrm>
            <a:off x="3520440" y="2743200"/>
            <a:ext cx="2286000" cy="685800"/>
          </a:xfrm>
          <a:prstGeom prst="rect">
            <a:avLst/>
          </a:prstGeom>
          <a:noFill/>
        </p:spPr>
        <p:txBody>
          <a:bodyPr wrap="square" lIns="0" rIns="0" tIns="0" bIns="0">
            <a:spAutoFit/>
          </a:bodyPr>
          <a:lstStyle/>
          <a:p>
            <a:pPr>
              <a:spcAft>
                <a:spcPts val="500"/>
              </a:spcAft>
              <a:defRPr sz="3800" b="1">
                <a:solidFill>
                  <a:srgbClr val="153734"/>
                </a:solidFill>
                <a:latin typeface="Arial"/>
              </a:defRPr>
            </a:pPr>
            <a:r>
              <a:t>PM</a:t>
            </a:r>
          </a:p>
        </p:txBody>
      </p:sp>
      <p:sp>
        <p:nvSpPr>
          <p:cNvPr id="10" name="TextBox 9"/>
          <p:cNvSpPr txBox="1"/>
          <p:nvPr/>
        </p:nvSpPr>
        <p:spPr>
          <a:xfrm>
            <a:off x="3520440" y="3511296"/>
            <a:ext cx="2331720" cy="548640"/>
          </a:xfrm>
          <a:prstGeom prst="rect">
            <a:avLst/>
          </a:prstGeom>
          <a:noFill/>
        </p:spPr>
        <p:txBody>
          <a:bodyPr wrap="square" lIns="0" rIns="0" tIns="0" bIns="0">
            <a:spAutoFit/>
          </a:bodyPr>
          <a:lstStyle/>
          <a:p>
            <a:pPr>
              <a:spcAft>
                <a:spcPts val="500"/>
              </a:spcAft>
              <a:defRPr sz="1900" b="0">
                <a:solidFill>
                  <a:srgbClr val="153734"/>
                </a:solidFill>
                <a:latin typeface="Arial"/>
              </a:defRPr>
            </a:pPr>
            <a:r>
              <a:t>Algae only</a:t>
            </a:r>
          </a:p>
        </p:txBody>
      </p:sp>
      <p:sp>
        <p:nvSpPr>
          <p:cNvPr id="11" name="TextBox 10"/>
          <p:cNvSpPr txBox="1"/>
          <p:nvPr/>
        </p:nvSpPr>
        <p:spPr>
          <a:xfrm>
            <a:off x="6446520" y="2743200"/>
            <a:ext cx="2286000" cy="685800"/>
          </a:xfrm>
          <a:prstGeom prst="rect">
            <a:avLst/>
          </a:prstGeom>
          <a:noFill/>
        </p:spPr>
        <p:txBody>
          <a:bodyPr wrap="square" lIns="0" rIns="0" tIns="0" bIns="0">
            <a:spAutoFit/>
          </a:bodyPr>
          <a:lstStyle/>
          <a:p>
            <a:pPr>
              <a:spcAft>
                <a:spcPts val="500"/>
              </a:spcAft>
              <a:defRPr sz="3800" b="1">
                <a:solidFill>
                  <a:srgbClr val="153734"/>
                </a:solidFill>
                <a:latin typeface="Arial"/>
              </a:defRPr>
            </a:pPr>
            <a:r>
              <a:t>PB</a:t>
            </a:r>
          </a:p>
        </p:txBody>
      </p:sp>
      <p:sp>
        <p:nvSpPr>
          <p:cNvPr id="12" name="TextBox 11"/>
          <p:cNvSpPr txBox="1"/>
          <p:nvPr/>
        </p:nvSpPr>
        <p:spPr>
          <a:xfrm>
            <a:off x="6446520" y="3511296"/>
            <a:ext cx="2331720" cy="548640"/>
          </a:xfrm>
          <a:prstGeom prst="rect">
            <a:avLst/>
          </a:prstGeom>
          <a:noFill/>
        </p:spPr>
        <p:txBody>
          <a:bodyPr wrap="square" lIns="0" rIns="0" tIns="0" bIns="0">
            <a:spAutoFit/>
          </a:bodyPr>
          <a:lstStyle/>
          <a:p>
            <a:pPr>
              <a:spcAft>
                <a:spcPts val="500"/>
              </a:spcAft>
              <a:defRPr sz="1900" b="0">
                <a:solidFill>
                  <a:srgbClr val="153734"/>
                </a:solidFill>
                <a:latin typeface="Arial"/>
              </a:defRPr>
            </a:pPr>
            <a:r>
              <a:t>Bacteria only</a:t>
            </a:r>
          </a:p>
        </p:txBody>
      </p:sp>
      <p:sp>
        <p:nvSpPr>
          <p:cNvPr id="13" name="TextBox 12"/>
          <p:cNvSpPr txBox="1"/>
          <p:nvPr/>
        </p:nvSpPr>
        <p:spPr>
          <a:xfrm>
            <a:off x="9372600" y="2743200"/>
            <a:ext cx="2286000" cy="685800"/>
          </a:xfrm>
          <a:prstGeom prst="rect">
            <a:avLst/>
          </a:prstGeom>
          <a:noFill/>
        </p:spPr>
        <p:txBody>
          <a:bodyPr wrap="square" lIns="0" rIns="0" tIns="0" bIns="0">
            <a:spAutoFit/>
          </a:bodyPr>
          <a:lstStyle/>
          <a:p>
            <a:pPr>
              <a:spcAft>
                <a:spcPts val="500"/>
              </a:spcAft>
              <a:defRPr sz="3800" b="1">
                <a:solidFill>
                  <a:srgbClr val="687C78"/>
                </a:solidFill>
                <a:latin typeface="Arial"/>
              </a:defRPr>
            </a:pPr>
            <a:r>
              <a:t>BG</a:t>
            </a:r>
          </a:p>
        </p:txBody>
      </p:sp>
      <p:sp>
        <p:nvSpPr>
          <p:cNvPr id="14" name="TextBox 13"/>
          <p:cNvSpPr txBox="1"/>
          <p:nvPr/>
        </p:nvSpPr>
        <p:spPr>
          <a:xfrm>
            <a:off x="9372600" y="3511296"/>
            <a:ext cx="2331720" cy="548640"/>
          </a:xfrm>
          <a:prstGeom prst="rect">
            <a:avLst/>
          </a:prstGeom>
          <a:noFill/>
        </p:spPr>
        <p:txBody>
          <a:bodyPr wrap="square" lIns="0" rIns="0" tIns="0" bIns="0">
            <a:spAutoFit/>
          </a:bodyPr>
          <a:lstStyle/>
          <a:p>
            <a:pPr>
              <a:spcAft>
                <a:spcPts val="500"/>
              </a:spcAft>
              <a:defRPr sz="1900" b="0">
                <a:solidFill>
                  <a:srgbClr val="687C78"/>
                </a:solidFill>
                <a:latin typeface="Arial"/>
              </a:defRPr>
            </a:pPr>
            <a:r>
              <a:t>No cells</a:t>
            </a:r>
          </a:p>
        </p:txBody>
      </p:sp>
      <p:cxnSp>
        <p:nvCxnSpPr>
          <p:cNvPr id="15" name="Connector 14"/>
          <p:cNvCxnSpPr/>
          <p:nvPr/>
        </p:nvCxnSpPr>
        <p:spPr>
          <a:xfrm>
            <a:off x="594360" y="4370832"/>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16" name="TextBox 15"/>
          <p:cNvSpPr txBox="1"/>
          <p:nvPr/>
        </p:nvSpPr>
        <p:spPr>
          <a:xfrm>
            <a:off x="594360" y="4681728"/>
            <a:ext cx="5943600" cy="457200"/>
          </a:xfrm>
          <a:prstGeom prst="rect">
            <a:avLst/>
          </a:prstGeom>
          <a:noFill/>
        </p:spPr>
        <p:txBody>
          <a:bodyPr wrap="square" lIns="0" rIns="0" tIns="0" bIns="0">
            <a:spAutoFit/>
          </a:bodyPr>
          <a:lstStyle/>
          <a:p>
            <a:pPr>
              <a:spcAft>
                <a:spcPts val="500"/>
              </a:spcAft>
              <a:defRPr sz="2400" b="1">
                <a:solidFill>
                  <a:srgbClr val="153734"/>
                </a:solidFill>
                <a:latin typeface="Arial"/>
              </a:defRPr>
            </a:pPr>
            <a:r>
              <a:t>0 / 10 / 20 / 40 / 80 mg/L CIP</a:t>
            </a:r>
          </a:p>
        </p:txBody>
      </p:sp>
      <p:sp>
        <p:nvSpPr>
          <p:cNvPr id="17" name="TextBox 16"/>
          <p:cNvSpPr txBox="1"/>
          <p:nvPr/>
        </p:nvSpPr>
        <p:spPr>
          <a:xfrm>
            <a:off x="594360" y="5385816"/>
            <a:ext cx="6400800" cy="457200"/>
          </a:xfrm>
          <a:prstGeom prst="rect">
            <a:avLst/>
          </a:prstGeom>
          <a:noFill/>
        </p:spPr>
        <p:txBody>
          <a:bodyPr wrap="square" lIns="0" rIns="0" tIns="0" bIns="0">
            <a:spAutoFit/>
          </a:bodyPr>
          <a:lstStyle/>
          <a:p>
            <a:pPr>
              <a:spcAft>
                <a:spcPts val="500"/>
              </a:spcAft>
              <a:defRPr sz="1800" b="0">
                <a:solidFill>
                  <a:srgbClr val="687C78"/>
                </a:solidFill>
                <a:latin typeface="Arial"/>
              </a:defRPr>
            </a:pPr>
            <a:r>
              <a:t>25 ± 1 °C     12 h light / 12 h dark</a:t>
            </a:r>
          </a:p>
        </p:txBody>
      </p:sp>
      <p:sp>
        <p:nvSpPr>
          <p:cNvPr id="18" name="TextBox 17"/>
          <p:cNvSpPr txBox="1"/>
          <p:nvPr/>
        </p:nvSpPr>
        <p:spPr>
          <a:xfrm>
            <a:off x="7498079" y="4681728"/>
            <a:ext cx="4023360" cy="457200"/>
          </a:xfrm>
          <a:prstGeom prst="rect">
            <a:avLst/>
          </a:prstGeom>
          <a:noFill/>
        </p:spPr>
        <p:txBody>
          <a:bodyPr wrap="square" lIns="0" rIns="0" tIns="0" bIns="0">
            <a:spAutoFit/>
          </a:bodyPr>
          <a:lstStyle/>
          <a:p>
            <a:pPr>
              <a:spcAft>
                <a:spcPts val="500"/>
              </a:spcAft>
              <a:defRPr sz="2000" b="1">
                <a:solidFill>
                  <a:srgbClr val="067D83"/>
                </a:solidFill>
                <a:latin typeface="Arial"/>
              </a:defRPr>
            </a:pPr>
            <a:r>
              <a:t>Sampling: days 1, 3 and 7</a:t>
            </a:r>
          </a:p>
        </p:txBody>
      </p:sp>
      <p:sp>
        <p:nvSpPr>
          <p:cNvPr id="19" name="TextBox 18"/>
          <p:cNvSpPr txBox="1"/>
          <p:nvPr/>
        </p:nvSpPr>
        <p:spPr>
          <a:xfrm>
            <a:off x="7498079" y="5367528"/>
            <a:ext cx="4023360" cy="502920"/>
          </a:xfrm>
          <a:prstGeom prst="rect">
            <a:avLst/>
          </a:prstGeom>
          <a:noFill/>
        </p:spPr>
        <p:txBody>
          <a:bodyPr wrap="square" lIns="0" rIns="0" tIns="0" bIns="0">
            <a:spAutoFit/>
          </a:bodyPr>
          <a:lstStyle/>
          <a:p>
            <a:pPr>
              <a:spcAft>
                <a:spcPts val="500"/>
              </a:spcAft>
              <a:defRPr sz="1800" b="0">
                <a:solidFill>
                  <a:srgbClr val="687C78"/>
                </a:solidFill>
                <a:latin typeface="Arial"/>
              </a:defRPr>
            </a:pPr>
            <a:r>
              <a:t>HPLC measures aqueous CIP</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94360" y="429768"/>
            <a:ext cx="10972800" cy="292608"/>
          </a:xfrm>
          <a:prstGeom prst="rect">
            <a:avLst/>
          </a:prstGeom>
          <a:noFill/>
        </p:spPr>
        <p:txBody>
          <a:bodyPr wrap="square" lIns="0" rIns="0" tIns="0" bIns="0">
            <a:spAutoFit/>
          </a:bodyPr>
          <a:lstStyle/>
          <a:p>
            <a:pPr>
              <a:spcAft>
                <a:spcPts val="500"/>
              </a:spcAft>
              <a:defRPr sz="1100" b="1">
                <a:solidFill>
                  <a:srgbClr val="067D83"/>
                </a:solidFill>
                <a:latin typeface="Arial"/>
              </a:defRPr>
            </a:pPr>
            <a:r>
              <a:t>KINETICS / PUBLISHED MODEL FITS</a:t>
            </a:r>
          </a:p>
        </p:txBody>
      </p:sp>
      <p:sp>
        <p:nvSpPr>
          <p:cNvPr id="3" name="TextBox 2"/>
          <p:cNvSpPr txBox="1"/>
          <p:nvPr/>
        </p:nvSpPr>
        <p:spPr>
          <a:xfrm>
            <a:off x="594360" y="932688"/>
            <a:ext cx="10972800" cy="749808"/>
          </a:xfrm>
          <a:prstGeom prst="rect">
            <a:avLst/>
          </a:prstGeom>
          <a:noFill/>
        </p:spPr>
        <p:txBody>
          <a:bodyPr wrap="square" lIns="0" rIns="0" tIns="0" bIns="0">
            <a:spAutoFit/>
          </a:bodyPr>
          <a:lstStyle/>
          <a:p>
            <a:pPr>
              <a:spcAft>
                <a:spcPts val="500"/>
              </a:spcAft>
              <a:defRPr sz="3000" b="1">
                <a:solidFill>
                  <a:srgbClr val="153734"/>
                </a:solidFill>
                <a:latin typeface="Arial"/>
              </a:defRPr>
            </a:pPr>
            <a:r>
              <a:t>Higher loading slows the removal kinetics</a:t>
            </a:r>
          </a:p>
        </p:txBody>
      </p:sp>
      <p:cxnSp>
        <p:nvCxnSpPr>
          <p:cNvPr id="4" name="Connector 3"/>
          <p:cNvCxnSpPr/>
          <p:nvPr/>
        </p:nvCxnSpPr>
        <p:spPr>
          <a:xfrm>
            <a:off x="594360" y="6190488"/>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5" name="TextBox 4"/>
          <p:cNvSpPr txBox="1"/>
          <p:nvPr/>
        </p:nvSpPr>
        <p:spPr>
          <a:xfrm>
            <a:off x="594360" y="6345936"/>
            <a:ext cx="10972800" cy="310896"/>
          </a:xfrm>
          <a:prstGeom prst="rect">
            <a:avLst/>
          </a:prstGeom>
          <a:noFill/>
        </p:spPr>
        <p:txBody>
          <a:bodyPr wrap="square" lIns="0" rIns="0" tIns="0" bIns="0">
            <a:spAutoFit/>
          </a:bodyPr>
          <a:lstStyle/>
          <a:p>
            <a:pPr>
              <a:spcAft>
                <a:spcPts val="500"/>
              </a:spcAft>
              <a:defRPr sz="1100" b="0">
                <a:solidFill>
                  <a:srgbClr val="687C78"/>
                </a:solidFill>
                <a:latin typeface="Arial"/>
              </a:defRPr>
            </a:pPr>
            <a:r>
              <a:t>Redrawn from Table 1, Pi et al. (2025). Reported fitted values, not raw time-series measurements.</a:t>
            </a:r>
          </a:p>
        </p:txBody>
      </p:sp>
      <p:sp>
        <p:nvSpPr>
          <p:cNvPr id="6" name="TextBox 5"/>
          <p:cNvSpPr txBox="1"/>
          <p:nvPr/>
        </p:nvSpPr>
        <p:spPr>
          <a:xfrm>
            <a:off x="594360" y="1847088"/>
            <a:ext cx="5212080" cy="457200"/>
          </a:xfrm>
          <a:prstGeom prst="rect">
            <a:avLst/>
          </a:prstGeom>
          <a:noFill/>
        </p:spPr>
        <p:txBody>
          <a:bodyPr wrap="square" lIns="0" rIns="0" tIns="0" bIns="0">
            <a:spAutoFit/>
          </a:bodyPr>
          <a:lstStyle/>
          <a:p>
            <a:pPr>
              <a:spcAft>
                <a:spcPts val="500"/>
              </a:spcAft>
              <a:defRPr sz="2000" b="1">
                <a:solidFill>
                  <a:srgbClr val="357C43"/>
                </a:solidFill>
                <a:latin typeface="Arial"/>
              </a:defRPr>
            </a:pPr>
            <a:r>
              <a:t>Rate constant, k (per day)</a:t>
            </a:r>
          </a:p>
        </p:txBody>
      </p:sp>
      <p:sp>
        <p:nvSpPr>
          <p:cNvPr id="7" name="TextBox 6"/>
          <p:cNvSpPr txBox="1"/>
          <p:nvPr/>
        </p:nvSpPr>
        <p:spPr>
          <a:xfrm>
            <a:off x="6419088" y="1847088"/>
            <a:ext cx="5212080" cy="457200"/>
          </a:xfrm>
          <a:prstGeom prst="rect">
            <a:avLst/>
          </a:prstGeom>
          <a:noFill/>
        </p:spPr>
        <p:txBody>
          <a:bodyPr wrap="square" lIns="0" rIns="0" tIns="0" bIns="0">
            <a:spAutoFit/>
          </a:bodyPr>
          <a:lstStyle/>
          <a:p>
            <a:pPr>
              <a:spcAft>
                <a:spcPts val="500"/>
              </a:spcAft>
              <a:defRPr sz="2000" b="1">
                <a:solidFill>
                  <a:srgbClr val="AC5846"/>
                </a:solidFill>
                <a:latin typeface="Arial"/>
              </a:defRPr>
            </a:pPr>
            <a:r>
              <a:t>Half-life (days)</a:t>
            </a:r>
          </a:p>
        </p:txBody>
      </p:sp>
      <p:graphicFrame>
        <p:nvGraphicFramePr>
          <p:cNvPr id="8" name="Chart 7"/>
          <p:cNvGraphicFramePr>
            <a:graphicFrameLocks noGrp="1"/>
          </p:cNvGraphicFramePr>
          <p:nvPr/>
        </p:nvGraphicFramePr>
        <p:xfrm>
          <a:off x="594360" y="2468880"/>
          <a:ext cx="5212080" cy="3090672"/>
        </p:xfrm>
        <a:graphic>
          <a:graphicData uri="http://schemas.openxmlformats.org/drawingml/2006/chart">
            <c:chart xmlns:c="http://schemas.openxmlformats.org/drawingml/2006/chart" r:id="rId3"/>
          </a:graphicData>
        </a:graphic>
      </p:graphicFrame>
      <p:graphicFrame>
        <p:nvGraphicFramePr>
          <p:cNvPr id="9" name="Chart 8"/>
          <p:cNvGraphicFramePr>
            <a:graphicFrameLocks noGrp="1"/>
          </p:cNvGraphicFramePr>
          <p:nvPr/>
        </p:nvGraphicFramePr>
        <p:xfrm>
          <a:off x="6419088" y="2468880"/>
          <a:ext cx="5166360" cy="3090672"/>
        </p:xfrm>
        <a:graphic>
          <a:graphicData uri="http://schemas.openxmlformats.org/drawingml/2006/chart">
            <c:chart xmlns:c="http://schemas.openxmlformats.org/drawingml/2006/chart" r:id="rId4"/>
          </a:graphicData>
        </a:graphic>
      </p:graphicFrame>
      <p:sp>
        <p:nvSpPr>
          <p:cNvPr id="10" name="TextBox 9"/>
          <p:cNvSpPr txBox="1"/>
          <p:nvPr/>
        </p:nvSpPr>
        <p:spPr>
          <a:xfrm>
            <a:off x="2148840" y="5760720"/>
            <a:ext cx="7955279" cy="320040"/>
          </a:xfrm>
          <a:prstGeom prst="rect">
            <a:avLst/>
          </a:prstGeom>
          <a:noFill/>
        </p:spPr>
        <p:txBody>
          <a:bodyPr wrap="square" lIns="0" rIns="0" tIns="0" bIns="0">
            <a:spAutoFit/>
          </a:bodyPr>
          <a:lstStyle/>
          <a:p>
            <a:pPr algn="ctr">
              <a:spcAft>
                <a:spcPts val="500"/>
              </a:spcAft>
              <a:defRPr sz="1600" b="0">
                <a:solidFill>
                  <a:srgbClr val="687C78"/>
                </a:solidFill>
                <a:latin typeface="Arial"/>
              </a:defRPr>
            </a:pPr>
            <a:r>
              <a:t>Initial CIP concentration (mg/L), algae + bacteria</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94360" y="429768"/>
            <a:ext cx="10972800" cy="292608"/>
          </a:xfrm>
          <a:prstGeom prst="rect">
            <a:avLst/>
          </a:prstGeom>
          <a:noFill/>
        </p:spPr>
        <p:txBody>
          <a:bodyPr wrap="square" lIns="0" rIns="0" tIns="0" bIns="0">
            <a:spAutoFit/>
          </a:bodyPr>
          <a:lstStyle/>
          <a:p>
            <a:pPr>
              <a:spcAft>
                <a:spcPts val="500"/>
              </a:spcAft>
              <a:defRPr sz="1100" b="1">
                <a:solidFill>
                  <a:srgbClr val="067D83"/>
                </a:solidFill>
                <a:latin typeface="Arial"/>
              </a:defRPr>
            </a:pPr>
            <a:r>
              <a:t>PHYSIOLOGY / ALGAL GROWTH</a:t>
            </a:r>
          </a:p>
        </p:txBody>
      </p:sp>
      <p:sp>
        <p:nvSpPr>
          <p:cNvPr id="3" name="TextBox 2"/>
          <p:cNvSpPr txBox="1"/>
          <p:nvPr/>
        </p:nvSpPr>
        <p:spPr>
          <a:xfrm>
            <a:off x="594360" y="932688"/>
            <a:ext cx="10972800" cy="749808"/>
          </a:xfrm>
          <a:prstGeom prst="rect">
            <a:avLst/>
          </a:prstGeom>
          <a:noFill/>
        </p:spPr>
        <p:txBody>
          <a:bodyPr wrap="square" lIns="0" rIns="0" tIns="0" bIns="0">
            <a:spAutoFit/>
          </a:bodyPr>
          <a:lstStyle/>
          <a:p>
            <a:pPr>
              <a:spcAft>
                <a:spcPts val="500"/>
              </a:spcAft>
              <a:defRPr sz="3000" b="1">
                <a:solidFill>
                  <a:srgbClr val="153734"/>
                </a:solidFill>
                <a:latin typeface="Arial"/>
              </a:defRPr>
            </a:pPr>
            <a:r>
              <a:t>Co-culture changes the growth response</a:t>
            </a:r>
          </a:p>
        </p:txBody>
      </p:sp>
      <p:cxnSp>
        <p:nvCxnSpPr>
          <p:cNvPr id="4" name="Connector 3"/>
          <p:cNvCxnSpPr/>
          <p:nvPr/>
        </p:nvCxnSpPr>
        <p:spPr>
          <a:xfrm>
            <a:off x="594360" y="6190488"/>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5" name="TextBox 4"/>
          <p:cNvSpPr txBox="1"/>
          <p:nvPr/>
        </p:nvSpPr>
        <p:spPr>
          <a:xfrm>
            <a:off x="594360" y="6345936"/>
            <a:ext cx="10972800" cy="310896"/>
          </a:xfrm>
          <a:prstGeom prst="rect">
            <a:avLst/>
          </a:prstGeom>
          <a:noFill/>
        </p:spPr>
        <p:txBody>
          <a:bodyPr wrap="square" lIns="0" rIns="0" tIns="0" bIns="0">
            <a:spAutoFit/>
          </a:bodyPr>
          <a:lstStyle/>
          <a:p>
            <a:pPr>
              <a:spcAft>
                <a:spcPts val="500"/>
              </a:spcAft>
              <a:defRPr sz="1100" b="0">
                <a:solidFill>
                  <a:srgbClr val="687C78"/>
                </a:solidFill>
                <a:latin typeface="Arial"/>
              </a:defRPr>
            </a:pPr>
            <a:r>
              <a:t>Source: Fig. 2, Pi et al. (2025). Original plot. MBC: algae + bacteria. PM: algae only.</a:t>
            </a:r>
          </a:p>
        </p:txBody>
      </p:sp>
      <p:pic>
        <p:nvPicPr>
          <p:cNvPr id="6" name="Picture 5" descr="growth.png"/>
          <p:cNvPicPr>
            <a:picLocks noChangeAspect="1"/>
          </p:cNvPicPr>
          <p:nvPr/>
        </p:nvPicPr>
        <p:blipFill>
          <a:blip r:embed="rId3"/>
          <a:stretch>
            <a:fillRect/>
          </a:stretch>
        </p:blipFill>
        <p:spPr>
          <a:xfrm>
            <a:off x="1592694" y="1810512"/>
            <a:ext cx="5638571" cy="4178808"/>
          </a:xfrm>
          <a:prstGeom prst="rect">
            <a:avLst/>
          </a:prstGeom>
        </p:spPr>
      </p:pic>
      <p:sp>
        <p:nvSpPr>
          <p:cNvPr id="7" name="TextBox 6"/>
          <p:cNvSpPr txBox="1"/>
          <p:nvPr/>
        </p:nvSpPr>
        <p:spPr>
          <a:xfrm>
            <a:off x="8631936" y="2157984"/>
            <a:ext cx="2834640" cy="502920"/>
          </a:xfrm>
          <a:prstGeom prst="rect">
            <a:avLst/>
          </a:prstGeom>
          <a:noFill/>
        </p:spPr>
        <p:txBody>
          <a:bodyPr wrap="square" lIns="0" rIns="0" tIns="0" bIns="0">
            <a:spAutoFit/>
          </a:bodyPr>
          <a:lstStyle/>
          <a:p>
            <a:pPr>
              <a:spcAft>
                <a:spcPts val="500"/>
              </a:spcAft>
              <a:defRPr sz="2000" b="1">
                <a:solidFill>
                  <a:srgbClr val="357C43"/>
                </a:solidFill>
                <a:latin typeface="Arial"/>
              </a:defRPr>
            </a:pPr>
            <a:r>
              <a:t>Under CIP exposure</a:t>
            </a:r>
          </a:p>
        </p:txBody>
      </p:sp>
      <p:sp>
        <p:nvSpPr>
          <p:cNvPr id="8" name="TextBox 7"/>
          <p:cNvSpPr txBox="1"/>
          <p:nvPr/>
        </p:nvSpPr>
        <p:spPr>
          <a:xfrm>
            <a:off x="8631936" y="2898648"/>
            <a:ext cx="2788920" cy="914400"/>
          </a:xfrm>
          <a:prstGeom prst="rect">
            <a:avLst/>
          </a:prstGeom>
          <a:noFill/>
        </p:spPr>
        <p:txBody>
          <a:bodyPr wrap="square" lIns="0" rIns="0" tIns="0" bIns="0">
            <a:spAutoFit/>
          </a:bodyPr>
          <a:lstStyle/>
          <a:p>
            <a:pPr>
              <a:spcAft>
                <a:spcPts val="500"/>
              </a:spcAft>
              <a:defRPr sz="2100" b="0">
                <a:solidFill>
                  <a:srgbClr val="153734"/>
                </a:solidFill>
                <a:latin typeface="Arial"/>
              </a:defRPr>
            </a:pPr>
            <a:r>
              <a:t>MBC generally retains</a:t>
            </a:r>
          </a:p>
          <a:p>
            <a:pPr>
              <a:spcAft>
                <a:spcPts val="500"/>
              </a:spcAft>
              <a:defRPr sz="2100" b="0">
                <a:solidFill>
                  <a:srgbClr val="153734"/>
                </a:solidFill>
                <a:latin typeface="Arial"/>
              </a:defRPr>
            </a:pPr>
            <a:r>
              <a:t>positive growth.</a:t>
            </a:r>
          </a:p>
        </p:txBody>
      </p:sp>
      <p:sp>
        <p:nvSpPr>
          <p:cNvPr id="9" name="TextBox 8"/>
          <p:cNvSpPr txBox="1"/>
          <p:nvPr/>
        </p:nvSpPr>
        <p:spPr>
          <a:xfrm>
            <a:off x="8631936" y="4133087"/>
            <a:ext cx="2788920" cy="987552"/>
          </a:xfrm>
          <a:prstGeom prst="rect">
            <a:avLst/>
          </a:prstGeom>
          <a:noFill/>
        </p:spPr>
        <p:txBody>
          <a:bodyPr wrap="square" lIns="0" rIns="0" tIns="0" bIns="0">
            <a:spAutoFit/>
          </a:bodyPr>
          <a:lstStyle/>
          <a:p>
            <a:pPr>
              <a:spcAft>
                <a:spcPts val="500"/>
              </a:spcAft>
              <a:defRPr sz="2000" b="0">
                <a:solidFill>
                  <a:srgbClr val="153734"/>
                </a:solidFill>
                <a:latin typeface="Arial"/>
              </a:defRPr>
            </a:pPr>
            <a:r>
              <a:t>PM shows negative</a:t>
            </a:r>
          </a:p>
          <a:p>
            <a:pPr>
              <a:spcAft>
                <a:spcPts val="500"/>
              </a:spcAft>
              <a:defRPr sz="2000" b="0">
                <a:solidFill>
                  <a:srgbClr val="153734"/>
                </a:solidFill>
                <a:latin typeface="Arial"/>
              </a:defRPr>
            </a:pPr>
            <a:r>
              <a:t>growth in several</a:t>
            </a:r>
          </a:p>
          <a:p>
            <a:pPr>
              <a:spcAft>
                <a:spcPts val="500"/>
              </a:spcAft>
              <a:defRPr sz="2000" b="0">
                <a:solidFill>
                  <a:srgbClr val="153734"/>
                </a:solidFill>
                <a:latin typeface="Arial"/>
              </a:defRPr>
            </a:pPr>
            <a:r>
              <a:t>conditions.</a:t>
            </a:r>
          </a:p>
        </p:txBody>
      </p:sp>
      <p:sp>
        <p:nvSpPr>
          <p:cNvPr id="10" name="TextBox 9"/>
          <p:cNvSpPr txBox="1"/>
          <p:nvPr/>
        </p:nvSpPr>
        <p:spPr>
          <a:xfrm>
            <a:off x="8631936" y="5504688"/>
            <a:ext cx="2834640" cy="411480"/>
          </a:xfrm>
          <a:prstGeom prst="rect">
            <a:avLst/>
          </a:prstGeom>
          <a:noFill/>
        </p:spPr>
        <p:txBody>
          <a:bodyPr wrap="square" lIns="0" rIns="0" tIns="0" bIns="0">
            <a:spAutoFit/>
          </a:bodyPr>
          <a:lstStyle/>
          <a:p>
            <a:pPr>
              <a:spcAft>
                <a:spcPts val="500"/>
              </a:spcAft>
              <a:defRPr sz="1400" b="0">
                <a:solidFill>
                  <a:srgbClr val="687C78"/>
                </a:solidFill>
                <a:latin typeface="Arial"/>
              </a:defRPr>
            </a:pPr>
            <a:r>
              <a:t>The benefit varies over time.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94360" y="429768"/>
            <a:ext cx="10972800" cy="292608"/>
          </a:xfrm>
          <a:prstGeom prst="rect">
            <a:avLst/>
          </a:prstGeom>
          <a:noFill/>
        </p:spPr>
        <p:txBody>
          <a:bodyPr wrap="square" lIns="0" rIns="0" tIns="0" bIns="0">
            <a:spAutoFit/>
          </a:bodyPr>
          <a:lstStyle/>
          <a:p>
            <a:pPr>
              <a:spcAft>
                <a:spcPts val="500"/>
              </a:spcAft>
              <a:defRPr sz="1100" b="1">
                <a:solidFill>
                  <a:srgbClr val="067D83"/>
                </a:solidFill>
                <a:latin typeface="Arial"/>
              </a:defRPr>
            </a:pPr>
            <a:r>
              <a:t>PHYSIOLOGY / PHOTOSYNTHETIC PIGMENTS</a:t>
            </a:r>
          </a:p>
        </p:txBody>
      </p:sp>
      <p:sp>
        <p:nvSpPr>
          <p:cNvPr id="3" name="TextBox 2"/>
          <p:cNvSpPr txBox="1"/>
          <p:nvPr/>
        </p:nvSpPr>
        <p:spPr>
          <a:xfrm>
            <a:off x="594360" y="932688"/>
            <a:ext cx="10972800" cy="749808"/>
          </a:xfrm>
          <a:prstGeom prst="rect">
            <a:avLst/>
          </a:prstGeom>
          <a:noFill/>
        </p:spPr>
        <p:txBody>
          <a:bodyPr wrap="square" lIns="0" rIns="0" tIns="0" bIns="0">
            <a:spAutoFit/>
          </a:bodyPr>
          <a:lstStyle/>
          <a:p>
            <a:pPr>
              <a:spcAft>
                <a:spcPts val="500"/>
              </a:spcAft>
              <a:defRPr sz="3000" b="1">
                <a:solidFill>
                  <a:srgbClr val="153734"/>
                </a:solidFill>
                <a:latin typeface="Arial"/>
              </a:defRPr>
            </a:pPr>
            <a:r>
              <a:t>Pigment accumulation differs between systems</a:t>
            </a:r>
          </a:p>
        </p:txBody>
      </p:sp>
      <p:cxnSp>
        <p:nvCxnSpPr>
          <p:cNvPr id="4" name="Connector 3"/>
          <p:cNvCxnSpPr/>
          <p:nvPr/>
        </p:nvCxnSpPr>
        <p:spPr>
          <a:xfrm>
            <a:off x="594360" y="6190488"/>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5" name="TextBox 4"/>
          <p:cNvSpPr txBox="1"/>
          <p:nvPr/>
        </p:nvSpPr>
        <p:spPr>
          <a:xfrm>
            <a:off x="594360" y="6345936"/>
            <a:ext cx="10972800" cy="310896"/>
          </a:xfrm>
          <a:prstGeom prst="rect">
            <a:avLst/>
          </a:prstGeom>
          <a:noFill/>
        </p:spPr>
        <p:txBody>
          <a:bodyPr wrap="square" lIns="0" rIns="0" tIns="0" bIns="0">
            <a:spAutoFit/>
          </a:bodyPr>
          <a:lstStyle/>
          <a:p>
            <a:pPr>
              <a:spcAft>
                <a:spcPts val="500"/>
              </a:spcAft>
              <a:defRPr sz="1100" b="0">
                <a:solidFill>
                  <a:srgbClr val="687C78"/>
                </a:solidFill>
                <a:latin typeface="Arial"/>
              </a:defRPr>
            </a:pPr>
            <a:r>
              <a:t>Source: Fig. 3a–b, Pi et al. (2025). Original panels with their separate vertical scales retained.</a:t>
            </a:r>
          </a:p>
        </p:txBody>
      </p:sp>
      <p:pic>
        <p:nvPicPr>
          <p:cNvPr id="6" name="Picture 5" descr="pigments.png"/>
          <p:cNvPicPr>
            <a:picLocks noChangeAspect="1"/>
          </p:cNvPicPr>
          <p:nvPr/>
        </p:nvPicPr>
        <p:blipFill>
          <a:blip r:embed="rId3"/>
          <a:stretch>
            <a:fillRect/>
          </a:stretch>
        </p:blipFill>
        <p:spPr>
          <a:xfrm>
            <a:off x="2215932" y="1883664"/>
            <a:ext cx="7757087" cy="3602736"/>
          </a:xfrm>
          <a:prstGeom prst="rect">
            <a:avLst/>
          </a:prstGeom>
        </p:spPr>
      </p:pic>
      <p:sp>
        <p:nvSpPr>
          <p:cNvPr id="7" name="TextBox 6"/>
          <p:cNvSpPr txBox="1"/>
          <p:nvPr/>
        </p:nvSpPr>
        <p:spPr>
          <a:xfrm>
            <a:off x="594360" y="5705856"/>
            <a:ext cx="10972800" cy="365760"/>
          </a:xfrm>
          <a:prstGeom prst="rect">
            <a:avLst/>
          </a:prstGeom>
          <a:noFill/>
        </p:spPr>
        <p:txBody>
          <a:bodyPr wrap="square" lIns="0" rIns="0" tIns="0" bIns="0">
            <a:spAutoFit/>
          </a:bodyPr>
          <a:lstStyle/>
          <a:p>
            <a:pPr>
              <a:spcAft>
                <a:spcPts val="500"/>
              </a:spcAft>
              <a:defRPr sz="1700" b="0">
                <a:solidFill>
                  <a:srgbClr val="687C78"/>
                </a:solidFill>
                <a:latin typeface="Arial"/>
              </a:defRPr>
            </a:pPr>
            <a:r>
              <a:t>The consortium accumulates more pigment, a physiological response rather than a direct degradation measure.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94360" y="429768"/>
            <a:ext cx="10972800" cy="292608"/>
          </a:xfrm>
          <a:prstGeom prst="rect">
            <a:avLst/>
          </a:prstGeom>
          <a:noFill/>
        </p:spPr>
        <p:txBody>
          <a:bodyPr wrap="square" lIns="0" rIns="0" tIns="0" bIns="0">
            <a:spAutoFit/>
          </a:bodyPr>
          <a:lstStyle/>
          <a:p>
            <a:pPr>
              <a:spcAft>
                <a:spcPts val="500"/>
              </a:spcAft>
              <a:defRPr sz="1100" b="1">
                <a:solidFill>
                  <a:srgbClr val="067D83"/>
                </a:solidFill>
                <a:latin typeface="Arial"/>
              </a:defRPr>
            </a:pPr>
            <a:r>
              <a:t>MICROBIAL COMMUNITY / DAY THREE</a:t>
            </a:r>
          </a:p>
        </p:txBody>
      </p:sp>
      <p:sp>
        <p:nvSpPr>
          <p:cNvPr id="3" name="TextBox 2"/>
          <p:cNvSpPr txBox="1"/>
          <p:nvPr/>
        </p:nvSpPr>
        <p:spPr>
          <a:xfrm>
            <a:off x="594360" y="932688"/>
            <a:ext cx="10972800" cy="749808"/>
          </a:xfrm>
          <a:prstGeom prst="rect">
            <a:avLst/>
          </a:prstGeom>
          <a:noFill/>
        </p:spPr>
        <p:txBody>
          <a:bodyPr wrap="square" lIns="0" rIns="0" tIns="0" bIns="0">
            <a:spAutoFit/>
          </a:bodyPr>
          <a:lstStyle/>
          <a:p>
            <a:pPr>
              <a:spcAft>
                <a:spcPts val="500"/>
              </a:spcAft>
              <a:defRPr sz="3000" b="1">
                <a:solidFill>
                  <a:srgbClr val="153734"/>
                </a:solidFill>
                <a:latin typeface="Arial"/>
              </a:defRPr>
            </a:pPr>
            <a:r>
              <a:t>Co-culture changes community composition</a:t>
            </a:r>
          </a:p>
        </p:txBody>
      </p:sp>
      <p:cxnSp>
        <p:nvCxnSpPr>
          <p:cNvPr id="4" name="Connector 3"/>
          <p:cNvCxnSpPr/>
          <p:nvPr/>
        </p:nvCxnSpPr>
        <p:spPr>
          <a:xfrm>
            <a:off x="594360" y="6190488"/>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5" name="TextBox 4"/>
          <p:cNvSpPr txBox="1"/>
          <p:nvPr/>
        </p:nvSpPr>
        <p:spPr>
          <a:xfrm>
            <a:off x="594360" y="6345936"/>
            <a:ext cx="10972800" cy="310896"/>
          </a:xfrm>
          <a:prstGeom prst="rect">
            <a:avLst/>
          </a:prstGeom>
          <a:noFill/>
        </p:spPr>
        <p:txBody>
          <a:bodyPr wrap="square" lIns="0" rIns="0" tIns="0" bIns="0">
            <a:spAutoFit/>
          </a:bodyPr>
          <a:lstStyle/>
          <a:p>
            <a:pPr>
              <a:spcAft>
                <a:spcPts val="500"/>
              </a:spcAft>
              <a:defRPr sz="1100" b="0">
                <a:solidFill>
                  <a:srgbClr val="687C78"/>
                </a:solidFill>
                <a:latin typeface="Arial"/>
              </a:defRPr>
            </a:pPr>
            <a:r>
              <a:t>Source: Fig. 5b and 5d, Pi et al. (2025). Selected original panels, axes and legends retained.</a:t>
            </a:r>
          </a:p>
        </p:txBody>
      </p:sp>
      <p:sp>
        <p:nvSpPr>
          <p:cNvPr id="6" name="TextBox 5"/>
          <p:cNvSpPr txBox="1"/>
          <p:nvPr/>
        </p:nvSpPr>
        <p:spPr>
          <a:xfrm>
            <a:off x="594360" y="1847088"/>
            <a:ext cx="3337560" cy="384048"/>
          </a:xfrm>
          <a:prstGeom prst="rect">
            <a:avLst/>
          </a:prstGeom>
          <a:noFill/>
        </p:spPr>
        <p:txBody>
          <a:bodyPr wrap="square" lIns="0" rIns="0" tIns="0" bIns="0">
            <a:spAutoFit/>
          </a:bodyPr>
          <a:lstStyle/>
          <a:p>
            <a:pPr>
              <a:spcAft>
                <a:spcPts val="500"/>
              </a:spcAft>
              <a:defRPr sz="1800" b="1">
                <a:solidFill>
                  <a:srgbClr val="067D83"/>
                </a:solidFill>
                <a:latin typeface="Arial"/>
              </a:defRPr>
            </a:pPr>
            <a:r>
              <a:t>Community separation</a:t>
            </a:r>
          </a:p>
        </p:txBody>
      </p:sp>
      <p:sp>
        <p:nvSpPr>
          <p:cNvPr id="7" name="TextBox 6"/>
          <p:cNvSpPr txBox="1"/>
          <p:nvPr/>
        </p:nvSpPr>
        <p:spPr>
          <a:xfrm>
            <a:off x="4206240" y="1847088"/>
            <a:ext cx="7388352" cy="384048"/>
          </a:xfrm>
          <a:prstGeom prst="rect">
            <a:avLst/>
          </a:prstGeom>
          <a:noFill/>
        </p:spPr>
        <p:txBody>
          <a:bodyPr wrap="square" lIns="0" rIns="0" tIns="0" bIns="0">
            <a:spAutoFit/>
          </a:bodyPr>
          <a:lstStyle/>
          <a:p>
            <a:pPr>
              <a:spcAft>
                <a:spcPts val="500"/>
              </a:spcAft>
              <a:defRPr sz="1800" b="1">
                <a:solidFill>
                  <a:srgbClr val="067D83"/>
                </a:solidFill>
                <a:latin typeface="Arial"/>
              </a:defRPr>
            </a:pPr>
            <a:r>
              <a:t>Genus-level composition</a:t>
            </a:r>
          </a:p>
        </p:txBody>
      </p:sp>
      <p:pic>
        <p:nvPicPr>
          <p:cNvPr id="8" name="Picture 7" descr="community-nmds.png"/>
          <p:cNvPicPr>
            <a:picLocks noChangeAspect="1"/>
          </p:cNvPicPr>
          <p:nvPr/>
        </p:nvPicPr>
        <p:blipFill>
          <a:blip r:embed="rId3"/>
          <a:stretch>
            <a:fillRect/>
          </a:stretch>
        </p:blipFill>
        <p:spPr>
          <a:xfrm>
            <a:off x="596096" y="2441448"/>
            <a:ext cx="3334087" cy="3200400"/>
          </a:xfrm>
          <a:prstGeom prst="rect">
            <a:avLst/>
          </a:prstGeom>
        </p:spPr>
      </p:pic>
      <p:pic>
        <p:nvPicPr>
          <p:cNvPr id="9" name="Picture 8" descr="community-genus.png"/>
          <p:cNvPicPr>
            <a:picLocks noChangeAspect="1"/>
          </p:cNvPicPr>
          <p:nvPr/>
        </p:nvPicPr>
        <p:blipFill>
          <a:blip r:embed="rId4"/>
          <a:stretch>
            <a:fillRect/>
          </a:stretch>
        </p:blipFill>
        <p:spPr>
          <a:xfrm>
            <a:off x="4560964" y="2441448"/>
            <a:ext cx="6678903" cy="3200400"/>
          </a:xfrm>
          <a:prstGeom prst="rect">
            <a:avLst/>
          </a:prstGeom>
        </p:spPr>
      </p:pic>
      <p:sp>
        <p:nvSpPr>
          <p:cNvPr id="10" name="TextBox 9"/>
          <p:cNvSpPr txBox="1"/>
          <p:nvPr/>
        </p:nvSpPr>
        <p:spPr>
          <a:xfrm>
            <a:off x="594360" y="5815584"/>
            <a:ext cx="10972800" cy="310896"/>
          </a:xfrm>
          <a:prstGeom prst="rect">
            <a:avLst/>
          </a:prstGeom>
          <a:noFill/>
        </p:spPr>
        <p:txBody>
          <a:bodyPr wrap="square" lIns="0" rIns="0" tIns="0" bIns="0">
            <a:spAutoFit/>
          </a:bodyPr>
          <a:lstStyle/>
          <a:p>
            <a:pPr>
              <a:spcAft>
                <a:spcPts val="500"/>
              </a:spcAft>
              <a:defRPr sz="1700" b="0">
                <a:solidFill>
                  <a:srgbClr val="687C78"/>
                </a:solidFill>
                <a:latin typeface="Arial"/>
              </a:defRPr>
            </a:pPr>
            <a:r>
              <a:t>These community patterns alone do not identify which species causes CIP removal.</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94360" y="429768"/>
            <a:ext cx="10972800" cy="292608"/>
          </a:xfrm>
          <a:prstGeom prst="rect">
            <a:avLst/>
          </a:prstGeom>
          <a:noFill/>
        </p:spPr>
        <p:txBody>
          <a:bodyPr wrap="square" lIns="0" rIns="0" tIns="0" bIns="0">
            <a:spAutoFit/>
          </a:bodyPr>
          <a:lstStyle/>
          <a:p>
            <a:pPr>
              <a:spcAft>
                <a:spcPts val="500"/>
              </a:spcAft>
              <a:defRPr sz="1100" b="1">
                <a:solidFill>
                  <a:srgbClr val="067D83"/>
                </a:solidFill>
                <a:latin typeface="Arial"/>
              </a:defRPr>
            </a:pPr>
            <a:r>
              <a:t>INTERPRETATION / EVIDENCE BOUNDARIES</a:t>
            </a:r>
          </a:p>
        </p:txBody>
      </p:sp>
      <p:sp>
        <p:nvSpPr>
          <p:cNvPr id="3" name="TextBox 2"/>
          <p:cNvSpPr txBox="1"/>
          <p:nvPr/>
        </p:nvSpPr>
        <p:spPr>
          <a:xfrm>
            <a:off x="594360" y="932688"/>
            <a:ext cx="10972800" cy="749808"/>
          </a:xfrm>
          <a:prstGeom prst="rect">
            <a:avLst/>
          </a:prstGeom>
          <a:noFill/>
        </p:spPr>
        <p:txBody>
          <a:bodyPr wrap="square" lIns="0" rIns="0" tIns="0" bIns="0">
            <a:spAutoFit/>
          </a:bodyPr>
          <a:lstStyle/>
          <a:p>
            <a:pPr>
              <a:spcAft>
                <a:spcPts val="500"/>
              </a:spcAft>
              <a:defRPr sz="3000" b="1">
                <a:solidFill>
                  <a:srgbClr val="153734"/>
                </a:solidFill>
                <a:latin typeface="Arial"/>
              </a:defRPr>
            </a:pPr>
            <a:r>
              <a:t>What the results establish</a:t>
            </a:r>
          </a:p>
        </p:txBody>
      </p:sp>
      <p:cxnSp>
        <p:nvCxnSpPr>
          <p:cNvPr id="4" name="Connector 3"/>
          <p:cNvCxnSpPr/>
          <p:nvPr/>
        </p:nvCxnSpPr>
        <p:spPr>
          <a:xfrm>
            <a:off x="594360" y="6190488"/>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5" name="TextBox 4"/>
          <p:cNvSpPr txBox="1"/>
          <p:nvPr/>
        </p:nvSpPr>
        <p:spPr>
          <a:xfrm>
            <a:off x="594360" y="6345936"/>
            <a:ext cx="10972800" cy="310896"/>
          </a:xfrm>
          <a:prstGeom prst="rect">
            <a:avLst/>
          </a:prstGeom>
          <a:noFill/>
        </p:spPr>
        <p:txBody>
          <a:bodyPr wrap="square" lIns="0" rIns="0" tIns="0" bIns="0">
            <a:spAutoFit/>
          </a:bodyPr>
          <a:lstStyle/>
          <a:p>
            <a:pPr>
              <a:spcAft>
                <a:spcPts val="500"/>
              </a:spcAft>
              <a:defRPr sz="1100" b="0">
                <a:solidFill>
                  <a:srgbClr val="687C78"/>
                </a:solidFill>
                <a:latin typeface="Arial"/>
              </a:defRPr>
            </a:pPr>
            <a:r>
              <a:t>Interpretation of Table 1, Figs. 2–5 and 8, and Methods 2.7. Pi et al. (2025).</a:t>
            </a:r>
          </a:p>
        </p:txBody>
      </p:sp>
      <p:sp>
        <p:nvSpPr>
          <p:cNvPr id="6" name="TextBox 5"/>
          <p:cNvSpPr txBox="1"/>
          <p:nvPr/>
        </p:nvSpPr>
        <p:spPr>
          <a:xfrm>
            <a:off x="594360" y="1883664"/>
            <a:ext cx="5029200" cy="320040"/>
          </a:xfrm>
          <a:prstGeom prst="rect">
            <a:avLst/>
          </a:prstGeom>
          <a:noFill/>
        </p:spPr>
        <p:txBody>
          <a:bodyPr wrap="square" lIns="0" rIns="0" tIns="0" bIns="0">
            <a:spAutoFit/>
          </a:bodyPr>
          <a:lstStyle/>
          <a:p>
            <a:pPr>
              <a:spcAft>
                <a:spcPts val="500"/>
              </a:spcAft>
              <a:defRPr sz="1200" b="1">
                <a:solidFill>
                  <a:srgbClr val="067D83"/>
                </a:solidFill>
                <a:latin typeface="Arial"/>
              </a:defRPr>
            </a:pPr>
            <a:r>
              <a:t>MEASURED IN THIS STUDY</a:t>
            </a:r>
          </a:p>
        </p:txBody>
      </p:sp>
      <p:sp>
        <p:nvSpPr>
          <p:cNvPr id="7" name="TextBox 6"/>
          <p:cNvSpPr txBox="1"/>
          <p:nvPr/>
        </p:nvSpPr>
        <p:spPr>
          <a:xfrm>
            <a:off x="6217920" y="1883664"/>
            <a:ext cx="5303520" cy="320040"/>
          </a:xfrm>
          <a:prstGeom prst="rect">
            <a:avLst/>
          </a:prstGeom>
          <a:noFill/>
        </p:spPr>
        <p:txBody>
          <a:bodyPr wrap="square" lIns="0" rIns="0" tIns="0" bIns="0">
            <a:spAutoFit/>
          </a:bodyPr>
          <a:lstStyle/>
          <a:p>
            <a:pPr>
              <a:spcAft>
                <a:spcPts val="500"/>
              </a:spcAft>
              <a:defRPr sz="1200" b="1">
                <a:solidFill>
                  <a:srgbClr val="AC5846"/>
                </a:solidFill>
                <a:latin typeface="Arial"/>
              </a:defRPr>
            </a:pPr>
            <a:r>
              <a:t>STILL NEEDS DIRECT EVIDENCE</a:t>
            </a:r>
          </a:p>
        </p:txBody>
      </p:sp>
      <p:sp>
        <p:nvSpPr>
          <p:cNvPr id="8" name="TextBox 7"/>
          <p:cNvSpPr txBox="1"/>
          <p:nvPr/>
        </p:nvSpPr>
        <p:spPr>
          <a:xfrm>
            <a:off x="594360" y="2615184"/>
            <a:ext cx="5212080" cy="548640"/>
          </a:xfrm>
          <a:prstGeom prst="rect">
            <a:avLst/>
          </a:prstGeom>
          <a:noFill/>
        </p:spPr>
        <p:txBody>
          <a:bodyPr wrap="square" lIns="0" rIns="0" tIns="0" bIns="0">
            <a:spAutoFit/>
          </a:bodyPr>
          <a:lstStyle/>
          <a:p>
            <a:pPr>
              <a:spcAft>
                <a:spcPts val="500"/>
              </a:spcAft>
              <a:defRPr sz="2200" b="0">
                <a:solidFill>
                  <a:srgbClr val="153734"/>
                </a:solidFill>
                <a:latin typeface="Arial"/>
              </a:defRPr>
            </a:pPr>
            <a:r>
              <a:t>Lower aqueous CIP</a:t>
            </a:r>
          </a:p>
        </p:txBody>
      </p:sp>
      <p:sp>
        <p:nvSpPr>
          <p:cNvPr id="9" name="TextBox 8"/>
          <p:cNvSpPr txBox="1"/>
          <p:nvPr/>
        </p:nvSpPr>
        <p:spPr>
          <a:xfrm>
            <a:off x="6217920" y="2615184"/>
            <a:ext cx="5212080" cy="548640"/>
          </a:xfrm>
          <a:prstGeom prst="rect">
            <a:avLst/>
          </a:prstGeom>
          <a:noFill/>
        </p:spPr>
        <p:txBody>
          <a:bodyPr wrap="square" lIns="0" rIns="0" tIns="0" bIns="0">
            <a:spAutoFit/>
          </a:bodyPr>
          <a:lstStyle/>
          <a:p>
            <a:pPr>
              <a:spcAft>
                <a:spcPts val="500"/>
              </a:spcAft>
              <a:defRPr sz="2200" b="0">
                <a:solidFill>
                  <a:srgbClr val="153734"/>
                </a:solidFill>
                <a:latin typeface="Arial"/>
              </a:defRPr>
            </a:pPr>
            <a:r>
              <a:t>Complete mineralisation</a:t>
            </a:r>
          </a:p>
        </p:txBody>
      </p:sp>
      <p:cxnSp>
        <p:nvCxnSpPr>
          <p:cNvPr id="10" name="Connector 9"/>
          <p:cNvCxnSpPr/>
          <p:nvPr/>
        </p:nvCxnSpPr>
        <p:spPr>
          <a:xfrm>
            <a:off x="594360" y="3227832"/>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11" name="TextBox 10"/>
          <p:cNvSpPr txBox="1"/>
          <p:nvPr/>
        </p:nvSpPr>
        <p:spPr>
          <a:xfrm>
            <a:off x="594360" y="3410712"/>
            <a:ext cx="5212080" cy="548640"/>
          </a:xfrm>
          <a:prstGeom prst="rect">
            <a:avLst/>
          </a:prstGeom>
          <a:noFill/>
        </p:spPr>
        <p:txBody>
          <a:bodyPr wrap="square" lIns="0" rIns="0" tIns="0" bIns="0">
            <a:spAutoFit/>
          </a:bodyPr>
          <a:lstStyle/>
          <a:p>
            <a:pPr>
              <a:spcAft>
                <a:spcPts val="500"/>
              </a:spcAft>
              <a:defRPr sz="2200" b="0">
                <a:solidFill>
                  <a:srgbClr val="153734"/>
                </a:solidFill>
                <a:latin typeface="Arial"/>
              </a:defRPr>
            </a:pPr>
            <a:r>
              <a:t>Changed growth and pigments</a:t>
            </a:r>
          </a:p>
        </p:txBody>
      </p:sp>
      <p:sp>
        <p:nvSpPr>
          <p:cNvPr id="12" name="TextBox 11"/>
          <p:cNvSpPr txBox="1"/>
          <p:nvPr/>
        </p:nvSpPr>
        <p:spPr>
          <a:xfrm>
            <a:off x="6217920" y="3410712"/>
            <a:ext cx="5212080" cy="548640"/>
          </a:xfrm>
          <a:prstGeom prst="rect">
            <a:avLst/>
          </a:prstGeom>
          <a:noFill/>
        </p:spPr>
        <p:txBody>
          <a:bodyPr wrap="square" lIns="0" rIns="0" tIns="0" bIns="0">
            <a:spAutoFit/>
          </a:bodyPr>
          <a:lstStyle/>
          <a:p>
            <a:pPr>
              <a:spcAft>
                <a:spcPts val="500"/>
              </a:spcAft>
              <a:defRPr sz="2200" b="0">
                <a:solidFill>
                  <a:srgbClr val="153734"/>
                </a:solidFill>
                <a:latin typeface="Arial"/>
              </a:defRPr>
            </a:pPr>
            <a:r>
              <a:t>Specific exchange mechanisms</a:t>
            </a:r>
          </a:p>
        </p:txBody>
      </p:sp>
      <p:cxnSp>
        <p:nvCxnSpPr>
          <p:cNvPr id="13" name="Connector 12"/>
          <p:cNvCxnSpPr/>
          <p:nvPr/>
        </p:nvCxnSpPr>
        <p:spPr>
          <a:xfrm>
            <a:off x="594360" y="4023360"/>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14" name="TextBox 13"/>
          <p:cNvSpPr txBox="1"/>
          <p:nvPr/>
        </p:nvSpPr>
        <p:spPr>
          <a:xfrm>
            <a:off x="594360" y="4206240"/>
            <a:ext cx="5212080" cy="548640"/>
          </a:xfrm>
          <a:prstGeom prst="rect">
            <a:avLst/>
          </a:prstGeom>
          <a:noFill/>
        </p:spPr>
        <p:txBody>
          <a:bodyPr wrap="square" lIns="0" rIns="0" tIns="0" bIns="0">
            <a:spAutoFit/>
          </a:bodyPr>
          <a:lstStyle/>
          <a:p>
            <a:pPr>
              <a:spcAft>
                <a:spcPts val="500"/>
              </a:spcAft>
              <a:defRPr sz="2200" b="0">
                <a:solidFill>
                  <a:srgbClr val="153734"/>
                </a:solidFill>
                <a:latin typeface="Arial"/>
              </a:defRPr>
            </a:pPr>
            <a:r>
              <a:t>Different bacterial communities</a:t>
            </a:r>
          </a:p>
        </p:txBody>
      </p:sp>
      <p:sp>
        <p:nvSpPr>
          <p:cNvPr id="15" name="TextBox 14"/>
          <p:cNvSpPr txBox="1"/>
          <p:nvPr/>
        </p:nvSpPr>
        <p:spPr>
          <a:xfrm>
            <a:off x="6217920" y="4206240"/>
            <a:ext cx="5212080" cy="548640"/>
          </a:xfrm>
          <a:prstGeom prst="rect">
            <a:avLst/>
          </a:prstGeom>
          <a:noFill/>
        </p:spPr>
        <p:txBody>
          <a:bodyPr wrap="square" lIns="0" rIns="0" tIns="0" bIns="0">
            <a:spAutoFit/>
          </a:bodyPr>
          <a:lstStyle/>
          <a:p>
            <a:pPr>
              <a:spcAft>
                <a:spcPts val="500"/>
              </a:spcAft>
              <a:defRPr sz="2200" b="0">
                <a:solidFill>
                  <a:srgbClr val="153734"/>
                </a:solidFill>
                <a:latin typeface="Arial"/>
              </a:defRPr>
            </a:pPr>
            <a:r>
              <a:t>Species-specific degradation</a:t>
            </a:r>
          </a:p>
        </p:txBody>
      </p:sp>
      <p:cxnSp>
        <p:nvCxnSpPr>
          <p:cNvPr id="16" name="Connector 15"/>
          <p:cNvCxnSpPr/>
          <p:nvPr/>
        </p:nvCxnSpPr>
        <p:spPr>
          <a:xfrm>
            <a:off x="594360" y="4818888"/>
            <a:ext cx="11000232" cy="0"/>
          </a:xfrm>
          <a:prstGeom prst="line">
            <a:avLst/>
          </a:prstGeom>
          <a:ln w="12700">
            <a:solidFill>
              <a:srgbClr val="D5E4DF"/>
            </a:solidFill>
          </a:ln>
        </p:spPr>
        <p:style>
          <a:lnRef idx="2">
            <a:schemeClr val="accent1"/>
          </a:lnRef>
          <a:fillRef idx="0">
            <a:schemeClr val="accent1"/>
          </a:fillRef>
          <a:effectRef idx="0">
            <a:schemeClr val="accent1"/>
          </a:effectRef>
          <a:fontRef idx="minor">
            <a:schemeClr val="tx1"/>
          </a:fontRef>
        </p:style>
      </p:cxnSp>
      <p:sp>
        <p:nvSpPr>
          <p:cNvPr id="17" name="TextBox 16"/>
          <p:cNvSpPr txBox="1"/>
          <p:nvPr/>
        </p:nvSpPr>
        <p:spPr>
          <a:xfrm>
            <a:off x="594360" y="5358384"/>
            <a:ext cx="10972800" cy="630936"/>
          </a:xfrm>
          <a:prstGeom prst="rect">
            <a:avLst/>
          </a:prstGeom>
          <a:noFill/>
        </p:spPr>
        <p:txBody>
          <a:bodyPr wrap="square" lIns="0" rIns="0" tIns="0" bIns="0">
            <a:spAutoFit/>
          </a:bodyPr>
          <a:lstStyle/>
          <a:p>
            <a:pPr>
              <a:spcAft>
                <a:spcPts val="500"/>
              </a:spcAft>
              <a:defRPr sz="1500" b="0">
                <a:solidFill>
                  <a:srgbClr val="687C78"/>
                </a:solidFill>
                <a:latin typeface="Arial"/>
              </a:defRPr>
            </a:pPr>
            <a:r>
              <a:t>Reporting caveats: PM/PB values at 10 mg/L conflict between the table and text.</a:t>
            </a:r>
          </a:p>
          <a:p>
            <a:pPr>
              <a:spcAft>
                <a:spcPts val="500"/>
              </a:spcAft>
              <a:defRPr sz="1500" b="0">
                <a:solidFill>
                  <a:srgbClr val="687C78"/>
                </a:solidFill>
                <a:latin typeface="Arial"/>
              </a:defRPr>
            </a:pPr>
            <a:r>
              <a:t>Community-sampling conditions also differ between Methods and figure labels.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